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Lst>
  <p:sldSz cx="16256000" cy="9144000"/>
  <p:notesSz cx="16256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692"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675370"/>
            <a:ext cx="3738880" cy="4572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12/9/2022</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696796" y="1037840"/>
            <a:ext cx="12862407" cy="1041400"/>
          </a:xfrm>
          <a:prstGeom prst="rect">
            <a:avLst/>
          </a:prstGeom>
        </p:spPr>
        <p:txBody>
          <a:bodyPr lIns="0" tIns="0" rIns="0" bIns="0"/>
          <a:lstStyle>
            <a:lvl1pPr>
              <a:defRPr sz="2800" b="1" i="0">
                <a:solidFill>
                  <a:schemeClr val="tx1"/>
                </a:solidFill>
                <a:latin typeface="Verdana"/>
                <a:cs typeface="Verdana"/>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5527040" y="8503920"/>
            <a:ext cx="5201920" cy="45720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812800" y="8675370"/>
            <a:ext cx="3738880" cy="4572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12/9/2022</a:t>
            </a:fld>
            <a:endParaRPr lang="en-US"/>
          </a:p>
        </p:txBody>
      </p:sp>
      <p:sp>
        <p:nvSpPr>
          <p:cNvPr id="7" name="Holder 7"/>
          <p:cNvSpPr>
            <a:spLocks noGrp="1"/>
          </p:cNvSpPr>
          <p:nvPr>
            <p:ph type="sldNum" sz="quarter" idx="7"/>
          </p:nvPr>
        </p:nvSpPr>
        <p:spPr>
          <a:xfrm>
            <a:off x="11704320" y="8503920"/>
            <a:ext cx="3738880" cy="4572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696796" y="1037840"/>
            <a:ext cx="12862407" cy="1041400"/>
          </a:xfrm>
          <a:prstGeom prst="rect">
            <a:avLst/>
          </a:prstGeom>
        </p:spPr>
        <p:txBody>
          <a:bodyPr lIns="0" tIns="0" rIns="0" bIns="0"/>
          <a:lstStyle>
            <a:lvl1pPr>
              <a:defRPr sz="2800" b="1" i="0">
                <a:solidFill>
                  <a:schemeClr val="tx1"/>
                </a:solidFill>
                <a:latin typeface="Verdana"/>
                <a:cs typeface="Verdana"/>
              </a:defRPr>
            </a:lvl1pPr>
          </a:lstStyle>
          <a:p>
            <a:endParaRPr/>
          </a:p>
        </p:txBody>
      </p:sp>
      <p:sp>
        <p:nvSpPr>
          <p:cNvPr id="3" name="Holder 3"/>
          <p:cNvSpPr>
            <a:spLocks noGrp="1"/>
          </p:cNvSpPr>
          <p:nvPr>
            <p:ph type="ftr" sz="quarter" idx="5"/>
          </p:nvPr>
        </p:nvSpPr>
        <p:spPr>
          <a:xfrm>
            <a:off x="5527040" y="8503920"/>
            <a:ext cx="5201920" cy="45720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812800" y="8675370"/>
            <a:ext cx="3738880" cy="4572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12/9/2022</a:t>
            </a:fld>
            <a:endParaRPr lang="en-US"/>
          </a:p>
        </p:txBody>
      </p:sp>
      <p:sp>
        <p:nvSpPr>
          <p:cNvPr id="5" name="Holder 5"/>
          <p:cNvSpPr>
            <a:spLocks noGrp="1"/>
          </p:cNvSpPr>
          <p:nvPr>
            <p:ph type="sldNum" sz="quarter" idx="7"/>
          </p:nvPr>
        </p:nvSpPr>
        <p:spPr>
          <a:xfrm>
            <a:off x="11704320" y="8503920"/>
            <a:ext cx="3738880" cy="4572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5527040" y="8503920"/>
            <a:ext cx="5201920" cy="4572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812800" y="8675370"/>
            <a:ext cx="3738880" cy="4572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12/9/2022</a:t>
            </a:fld>
            <a:endParaRPr lang="en-US"/>
          </a:p>
        </p:txBody>
      </p:sp>
      <p:sp>
        <p:nvSpPr>
          <p:cNvPr id="4" name="Holder 4"/>
          <p:cNvSpPr>
            <a:spLocks noGrp="1"/>
          </p:cNvSpPr>
          <p:nvPr>
            <p:ph type="sldNum" sz="quarter" idx="7"/>
          </p:nvPr>
        </p:nvSpPr>
        <p:spPr>
          <a:xfrm>
            <a:off x="11704320" y="8503920"/>
            <a:ext cx="3738880" cy="4572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alpha val="25000"/>
          </a:schemeClr>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203200" y="8305800"/>
            <a:ext cx="2288267" cy="600728"/>
          </a:xfrm>
          <a:prstGeom prst="rect">
            <a:avLst/>
          </a:prstGeom>
        </p:spPr>
      </p:pic>
      <p:pic>
        <p:nvPicPr>
          <p:cNvPr id="4" name="Picture 3">
            <a:extLst>
              <a:ext uri="{FF2B5EF4-FFF2-40B4-BE49-F238E27FC236}">
                <a16:creationId xmlns:a16="http://schemas.microsoft.com/office/drawing/2014/main" id="{DA1A39AE-0DFE-40DA-9B79-1214443B0B09}"/>
              </a:ext>
            </a:extLst>
          </p:cNvPr>
          <p:cNvPicPr>
            <a:picLocks noChangeAspect="1"/>
          </p:cNvPicPr>
          <p:nvPr userDrawn="1"/>
        </p:nvPicPr>
        <p:blipFill>
          <a:blip r:embed="rId8"/>
          <a:stretch>
            <a:fillRect/>
          </a:stretch>
        </p:blipFill>
        <p:spPr>
          <a:xfrm>
            <a:off x="203200" y="271762"/>
            <a:ext cx="4036312" cy="2700038"/>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86662" y="322496"/>
            <a:ext cx="11642338" cy="8078365"/>
          </a:xfrm>
          <a:prstGeom prst="rect">
            <a:avLst/>
          </a:prstGeom>
        </p:spPr>
        <p:txBody>
          <a:bodyPr vert="horz" wrap="square" lIns="0" tIns="12700" rIns="0" bIns="0" rtlCol="0">
            <a:spAutoFit/>
          </a:bodyPr>
          <a:lstStyle/>
          <a:p>
            <a:pPr marL="12700" marR="129539" algn="just">
              <a:lnSpc>
                <a:spcPct val="112400"/>
              </a:lnSpc>
            </a:pPr>
            <a:r>
              <a:rPr lang="en-GB" i="1" spc="55" dirty="0">
                <a:latin typeface="Verdana"/>
                <a:cs typeface="Verdana"/>
              </a:rPr>
              <a:t>Dear </a:t>
            </a:r>
            <a:r>
              <a:rPr lang="en-GB" i="1" spc="55" dirty="0" smtClean="0">
                <a:latin typeface="Verdana"/>
                <a:cs typeface="Verdana"/>
              </a:rPr>
              <a:t>participants of the World Science Forum,</a:t>
            </a:r>
            <a:endParaRPr lang="en-GB" i="1" spc="55" dirty="0">
              <a:latin typeface="Verdana"/>
              <a:cs typeface="Verdana"/>
            </a:endParaRPr>
          </a:p>
          <a:p>
            <a:pPr marL="12700" marR="129539" algn="just">
              <a:lnSpc>
                <a:spcPct val="112400"/>
              </a:lnSpc>
            </a:pPr>
            <a:endParaRPr lang="en-GB" i="1" spc="55" dirty="0">
              <a:latin typeface="Verdana"/>
              <a:cs typeface="Verdana"/>
            </a:endParaRPr>
          </a:p>
          <a:p>
            <a:pPr marL="12700" marR="129539" algn="just">
              <a:lnSpc>
                <a:spcPct val="112400"/>
              </a:lnSpc>
            </a:pPr>
            <a:r>
              <a:rPr lang="en-US" i="1" spc="55" dirty="0">
                <a:latin typeface="Verdana"/>
                <a:cs typeface="Verdana"/>
              </a:rPr>
              <a:t>it is a great </a:t>
            </a:r>
            <a:r>
              <a:rPr lang="en-US" i="1" spc="55" dirty="0" err="1">
                <a:latin typeface="Verdana"/>
                <a:cs typeface="Verdana"/>
              </a:rPr>
              <a:t>honour</a:t>
            </a:r>
            <a:r>
              <a:rPr lang="en-US" i="1" spc="55" dirty="0">
                <a:latin typeface="Verdana"/>
                <a:cs typeface="Verdana"/>
              </a:rPr>
              <a:t> for me to join you in this closing ceremony. </a:t>
            </a:r>
            <a:endParaRPr lang="en-US" i="1" spc="55" dirty="0" smtClean="0">
              <a:latin typeface="Verdana"/>
              <a:cs typeface="Verdana"/>
            </a:endParaRPr>
          </a:p>
          <a:p>
            <a:pPr marL="12700" marR="129539" algn="just">
              <a:lnSpc>
                <a:spcPct val="112400"/>
              </a:lnSpc>
            </a:pPr>
            <a:endParaRPr lang="en-US" i="1" spc="55" dirty="0">
              <a:latin typeface="Verdana"/>
              <a:cs typeface="Verdana"/>
            </a:endParaRPr>
          </a:p>
          <a:p>
            <a:pPr marL="12700" marR="129539" algn="just">
              <a:lnSpc>
                <a:spcPct val="112400"/>
              </a:lnSpc>
            </a:pPr>
            <a:r>
              <a:rPr lang="en-US" i="1" spc="55" dirty="0" smtClean="0">
                <a:latin typeface="Verdana"/>
                <a:cs typeface="Verdana"/>
              </a:rPr>
              <a:t>Let </a:t>
            </a:r>
            <a:r>
              <a:rPr lang="en-US" i="1" spc="55" dirty="0">
                <a:latin typeface="Verdana"/>
                <a:cs typeface="Verdana"/>
              </a:rPr>
              <a:t>me first express my congratulations to our South African hosts for having </a:t>
            </a:r>
            <a:r>
              <a:rPr lang="en-US" i="1" spc="55" dirty="0" err="1">
                <a:latin typeface="Verdana"/>
                <a:cs typeface="Verdana"/>
              </a:rPr>
              <a:t>organised</a:t>
            </a:r>
            <a:r>
              <a:rPr lang="en-US" i="1" spc="55" dirty="0">
                <a:latin typeface="Verdana"/>
                <a:cs typeface="Verdana"/>
              </a:rPr>
              <a:t> such an outstanding event. I want to personally thank Minister </a:t>
            </a:r>
            <a:r>
              <a:rPr lang="en-US" i="1" spc="55" dirty="0" err="1">
                <a:latin typeface="Verdana"/>
                <a:cs typeface="Verdana"/>
              </a:rPr>
              <a:t>Bonginkosi</a:t>
            </a:r>
            <a:r>
              <a:rPr lang="en-US" i="1" spc="55" dirty="0">
                <a:latin typeface="Verdana"/>
                <a:cs typeface="Verdana"/>
              </a:rPr>
              <a:t> Emmanuel </a:t>
            </a:r>
            <a:r>
              <a:rPr lang="en-US" i="1" spc="55" dirty="0" err="1">
                <a:latin typeface="Verdana"/>
                <a:cs typeface="Verdana"/>
              </a:rPr>
              <a:t>Nzimande</a:t>
            </a:r>
            <a:r>
              <a:rPr lang="en-US" i="1" spc="55" dirty="0">
                <a:latin typeface="Verdana"/>
                <a:cs typeface="Verdana"/>
              </a:rPr>
              <a:t> for his kind invitation to attend the Forum during our recent bilateral meeting in the framework of to the STS Forum in Japan. </a:t>
            </a:r>
            <a:endParaRPr lang="en-US" i="1" spc="55" dirty="0" smtClean="0">
              <a:latin typeface="Verdana"/>
              <a:cs typeface="Verdana"/>
            </a:endParaRPr>
          </a:p>
          <a:p>
            <a:pPr marL="12700" marR="129539" algn="just">
              <a:lnSpc>
                <a:spcPct val="112400"/>
              </a:lnSpc>
            </a:pPr>
            <a:endParaRPr lang="en-US" i="1" spc="55" dirty="0">
              <a:latin typeface="Verdana"/>
              <a:cs typeface="Verdana"/>
            </a:endParaRPr>
          </a:p>
          <a:p>
            <a:pPr marL="12700" marR="129539" algn="just">
              <a:lnSpc>
                <a:spcPct val="112400"/>
              </a:lnSpc>
            </a:pPr>
            <a:r>
              <a:rPr lang="en-US" i="1" spc="55" dirty="0" smtClean="0">
                <a:latin typeface="Verdana"/>
                <a:cs typeface="Verdana"/>
              </a:rPr>
              <a:t>This </a:t>
            </a:r>
            <a:r>
              <a:rPr lang="en-US" i="1" spc="55" dirty="0">
                <a:latin typeface="Verdana"/>
                <a:cs typeface="Verdana"/>
              </a:rPr>
              <a:t>is the first time that the World Science Forum has been hosted on the African continent. The event that has gathered more than 2000 participants will be remembered by the scientific community as a fantastic display of your commitment and capabilities. </a:t>
            </a:r>
            <a:endParaRPr lang="en-US" i="1" spc="55" dirty="0" smtClean="0">
              <a:latin typeface="Verdana"/>
              <a:cs typeface="Verdana"/>
            </a:endParaRPr>
          </a:p>
          <a:p>
            <a:pPr marL="12700" marR="129539" algn="just">
              <a:lnSpc>
                <a:spcPct val="112400"/>
              </a:lnSpc>
            </a:pPr>
            <a:endParaRPr lang="en-US" i="1" spc="55" dirty="0">
              <a:latin typeface="Verdana"/>
              <a:cs typeface="Verdana"/>
            </a:endParaRPr>
          </a:p>
          <a:p>
            <a:pPr marL="12700" marR="129539" algn="just">
              <a:lnSpc>
                <a:spcPct val="112400"/>
              </a:lnSpc>
            </a:pPr>
            <a:r>
              <a:rPr lang="en-US" i="1" spc="55" dirty="0" smtClean="0">
                <a:latin typeface="Verdana"/>
                <a:cs typeface="Verdana"/>
              </a:rPr>
              <a:t>The </a:t>
            </a:r>
            <a:r>
              <a:rPr lang="en-US" i="1" spc="55" dirty="0">
                <a:latin typeface="Verdana"/>
                <a:cs typeface="Verdana"/>
              </a:rPr>
              <a:t>main theme of this year’s World Science Forum: Science for Social Justice could not have been chosen better. </a:t>
            </a:r>
            <a:endParaRPr lang="en-US" i="1" spc="55" dirty="0" smtClean="0">
              <a:latin typeface="Verdana"/>
              <a:cs typeface="Verdana"/>
            </a:endParaRPr>
          </a:p>
          <a:p>
            <a:pPr marL="12700" marR="129539" algn="just">
              <a:lnSpc>
                <a:spcPct val="112400"/>
              </a:lnSpc>
            </a:pPr>
            <a:endParaRPr lang="en-US" i="1" spc="55" dirty="0">
              <a:latin typeface="Verdana"/>
              <a:cs typeface="Verdana"/>
            </a:endParaRPr>
          </a:p>
          <a:p>
            <a:pPr marL="12700" marR="129539" algn="just">
              <a:lnSpc>
                <a:spcPct val="112400"/>
              </a:lnSpc>
            </a:pPr>
            <a:r>
              <a:rPr lang="en-US" i="1" spc="55" dirty="0" smtClean="0">
                <a:latin typeface="Verdana"/>
                <a:cs typeface="Verdana"/>
              </a:rPr>
              <a:t>When </a:t>
            </a:r>
            <a:r>
              <a:rPr lang="en-US" i="1" spc="55" dirty="0">
                <a:latin typeface="Verdana"/>
                <a:cs typeface="Verdana"/>
              </a:rPr>
              <a:t>we talk about the social justice, first we need to think about social responsibility: science needs to be accessible for all, it needs to benefit all, and live up to the highest ethical standards and values. </a:t>
            </a:r>
          </a:p>
          <a:p>
            <a:pPr marL="12700" marR="129539" algn="just">
              <a:lnSpc>
                <a:spcPct val="112400"/>
              </a:lnSpc>
            </a:pPr>
            <a:endParaRPr lang="en-US" i="1" spc="55" dirty="0" smtClean="0">
              <a:latin typeface="Verdana"/>
              <a:cs typeface="Verdana"/>
            </a:endParaRPr>
          </a:p>
          <a:p>
            <a:pPr marL="12700" marR="129539" algn="just">
              <a:lnSpc>
                <a:spcPct val="112400"/>
              </a:lnSpc>
            </a:pPr>
            <a:r>
              <a:rPr lang="en-US" i="1" spc="55" dirty="0" smtClean="0">
                <a:latin typeface="Verdana"/>
                <a:cs typeface="Verdana"/>
              </a:rPr>
              <a:t>The </a:t>
            </a:r>
            <a:r>
              <a:rPr lang="en-US" i="1" spc="55" dirty="0">
                <a:latin typeface="Verdana"/>
                <a:cs typeface="Verdana"/>
              </a:rPr>
              <a:t>role of education is fundamental for ensuring access to science. In this regard, I would like to refer to the Marie </a:t>
            </a:r>
            <a:r>
              <a:rPr lang="en-US" i="1" spc="55" dirty="0" err="1">
                <a:latin typeface="Verdana"/>
                <a:cs typeface="Verdana"/>
              </a:rPr>
              <a:t>Skłodowska</a:t>
            </a:r>
            <a:r>
              <a:rPr lang="en-US" i="1" spc="55" dirty="0">
                <a:latin typeface="Verdana"/>
                <a:cs typeface="Verdana"/>
              </a:rPr>
              <a:t>-Curie Actions (MSCA), the EU’s flagship </a:t>
            </a:r>
            <a:r>
              <a:rPr lang="en-US" i="1" spc="55" dirty="0" err="1">
                <a:latin typeface="Verdana"/>
                <a:cs typeface="Verdana"/>
              </a:rPr>
              <a:t>programme</a:t>
            </a:r>
            <a:r>
              <a:rPr lang="en-US" i="1" spc="55" dirty="0">
                <a:latin typeface="Verdana"/>
                <a:cs typeface="Verdana"/>
              </a:rPr>
              <a:t> for researchers through the development of excellent doctoral </a:t>
            </a:r>
            <a:r>
              <a:rPr lang="en-US" i="1" spc="55" dirty="0" err="1">
                <a:latin typeface="Verdana"/>
                <a:cs typeface="Verdana"/>
              </a:rPr>
              <a:t>programmes</a:t>
            </a:r>
            <a:r>
              <a:rPr lang="en-US" i="1" spc="55" dirty="0">
                <a:latin typeface="Verdana"/>
                <a:cs typeface="Verdana"/>
              </a:rPr>
              <a:t>, collaborative research and fellowship schemes. Just to mention that since 2014, the MSCA have funded fellowships for more than 1,900 African researchers from 45 countries.</a:t>
            </a:r>
          </a:p>
          <a:p>
            <a:pPr marL="12700" marR="129539">
              <a:lnSpc>
                <a:spcPct val="112400"/>
              </a:lnSpc>
            </a:pPr>
            <a:endParaRPr lang="en-US" i="1" spc="55" dirty="0">
              <a:latin typeface="Verdana"/>
              <a:cs typeface="Verdana"/>
            </a:endParaRPr>
          </a:p>
        </p:txBody>
      </p:sp>
      <p:sp>
        <p:nvSpPr>
          <p:cNvPr id="3" name="object 3"/>
          <p:cNvSpPr txBox="1">
            <a:spLocks noGrp="1"/>
          </p:cNvSpPr>
          <p:nvPr>
            <p:ph type="title" idx="4294967295"/>
          </p:nvPr>
        </p:nvSpPr>
        <p:spPr>
          <a:xfrm>
            <a:off x="208156" y="3429000"/>
            <a:ext cx="4210050" cy="1359346"/>
          </a:xfrm>
          <a:prstGeom prst="rect">
            <a:avLst/>
          </a:prstGeom>
        </p:spPr>
        <p:txBody>
          <a:bodyPr vert="horz" wrap="square" lIns="0" tIns="12700" rIns="0" bIns="0" rtlCol="0">
            <a:spAutoFit/>
          </a:bodyPr>
          <a:lstStyle/>
          <a:p>
            <a:pPr algn="l">
              <a:lnSpc>
                <a:spcPts val="3279"/>
              </a:lnSpc>
              <a:spcBef>
                <a:spcPts val="100"/>
              </a:spcBef>
            </a:pPr>
            <a:r>
              <a:rPr sz="3200" b="1" i="1" spc="-140" dirty="0">
                <a:solidFill>
                  <a:schemeClr val="tx2">
                    <a:lumMod val="75000"/>
                  </a:schemeClr>
                </a:solidFill>
              </a:rPr>
              <a:t>Ma</a:t>
            </a:r>
            <a:r>
              <a:rPr sz="3200" b="1" i="1" spc="-65" dirty="0">
                <a:solidFill>
                  <a:schemeClr val="tx2">
                    <a:lumMod val="75000"/>
                  </a:schemeClr>
                </a:solidFill>
              </a:rPr>
              <a:t>r</a:t>
            </a:r>
            <a:r>
              <a:rPr sz="3200" b="1" i="1" spc="-130" dirty="0">
                <a:solidFill>
                  <a:schemeClr val="tx2">
                    <a:lumMod val="75000"/>
                  </a:schemeClr>
                </a:solidFill>
              </a:rPr>
              <a:t>i</a:t>
            </a:r>
            <a:r>
              <a:rPr sz="3200" b="1" i="1" spc="-330" dirty="0">
                <a:solidFill>
                  <a:schemeClr val="tx2">
                    <a:lumMod val="75000"/>
                  </a:schemeClr>
                </a:solidFill>
              </a:rPr>
              <a:t>y</a:t>
            </a:r>
            <a:r>
              <a:rPr sz="3200" b="1" i="1" spc="100" dirty="0">
                <a:solidFill>
                  <a:schemeClr val="tx2">
                    <a:lumMod val="75000"/>
                  </a:schemeClr>
                </a:solidFill>
              </a:rPr>
              <a:t>a</a:t>
            </a:r>
            <a:r>
              <a:rPr sz="3200" b="1" i="1" spc="-95" dirty="0">
                <a:solidFill>
                  <a:schemeClr val="tx2">
                    <a:lumMod val="75000"/>
                  </a:schemeClr>
                </a:solidFill>
              </a:rPr>
              <a:t> </a:t>
            </a:r>
            <a:r>
              <a:rPr sz="3200" b="1" i="1" spc="-50" dirty="0">
                <a:solidFill>
                  <a:schemeClr val="tx2">
                    <a:lumMod val="75000"/>
                  </a:schemeClr>
                </a:solidFill>
              </a:rPr>
              <a:t>Gab</a:t>
            </a:r>
            <a:r>
              <a:rPr sz="3200" b="1" i="1" spc="-10" dirty="0">
                <a:solidFill>
                  <a:schemeClr val="tx2">
                    <a:lumMod val="75000"/>
                  </a:schemeClr>
                </a:solidFill>
              </a:rPr>
              <a:t>r</a:t>
            </a:r>
            <a:r>
              <a:rPr sz="3200" b="1" i="1" spc="-125" dirty="0">
                <a:solidFill>
                  <a:schemeClr val="tx2">
                    <a:lumMod val="75000"/>
                  </a:schemeClr>
                </a:solidFill>
              </a:rPr>
              <a:t>iel</a:t>
            </a:r>
          </a:p>
          <a:p>
            <a:pPr marR="5080">
              <a:lnSpc>
                <a:spcPts val="2400"/>
              </a:lnSpc>
            </a:pPr>
            <a:r>
              <a:rPr lang="en-US" sz="2400" b="0" i="1" spc="-15" dirty="0">
                <a:solidFill>
                  <a:schemeClr val="tx2">
                    <a:lumMod val="75000"/>
                  </a:schemeClr>
                </a:solidFill>
              </a:rPr>
              <a:t>Commissioner responsible for </a:t>
            </a:r>
            <a:br>
              <a:rPr lang="en-US" sz="2400" b="0" i="1" spc="-15" dirty="0">
                <a:solidFill>
                  <a:schemeClr val="tx2">
                    <a:lumMod val="75000"/>
                  </a:schemeClr>
                </a:solidFill>
              </a:rPr>
            </a:br>
            <a:r>
              <a:rPr lang="en-US" sz="2400" b="0" i="1" spc="-15" dirty="0">
                <a:solidFill>
                  <a:schemeClr val="tx2">
                    <a:lumMod val="75000"/>
                  </a:schemeClr>
                </a:solidFill>
              </a:rPr>
              <a:t>Innovation, Research, Culture, </a:t>
            </a:r>
            <a:br>
              <a:rPr lang="en-US" sz="2400" b="0" i="1" spc="-15" dirty="0">
                <a:solidFill>
                  <a:schemeClr val="tx2">
                    <a:lumMod val="75000"/>
                  </a:schemeClr>
                </a:solidFill>
              </a:rPr>
            </a:br>
            <a:r>
              <a:rPr lang="en-US" sz="2400" b="0" i="1" spc="-15" dirty="0">
                <a:solidFill>
                  <a:schemeClr val="tx2">
                    <a:lumMod val="75000"/>
                  </a:schemeClr>
                </a:solidFill>
              </a:rPr>
              <a:t>Education and Youth</a:t>
            </a:r>
            <a:endParaRPr sz="2400" i="1" dirty="0">
              <a:solidFill>
                <a:schemeClr val="tx2">
                  <a:lumMod val="75000"/>
                </a:schemeClr>
              </a:solidFill>
              <a:latin typeface="Verdana"/>
              <a:cs typeface="Verdana"/>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41800" y="304800"/>
            <a:ext cx="10795000" cy="9289787"/>
          </a:xfrm>
        </p:spPr>
        <p:txBody>
          <a:bodyPr/>
          <a:lstStyle/>
          <a:p>
            <a:pPr marL="12700" marR="129539" algn="just">
              <a:lnSpc>
                <a:spcPct val="112400"/>
              </a:lnSpc>
            </a:pPr>
            <a:r>
              <a:rPr lang="en-US" i="1" spc="55" dirty="0" smtClean="0">
                <a:latin typeface="Verdana"/>
                <a:cs typeface="Verdana"/>
              </a:rPr>
              <a:t/>
            </a:r>
            <a:br>
              <a:rPr lang="en-US" i="1" spc="55" dirty="0" smtClean="0">
                <a:latin typeface="Verdana"/>
                <a:cs typeface="Verdana"/>
              </a:rPr>
            </a:br>
            <a:r>
              <a:rPr lang="en-US" i="1" spc="55" dirty="0" smtClean="0">
                <a:latin typeface="Verdana"/>
                <a:cs typeface="Verdana"/>
              </a:rPr>
              <a:t>Promotion of the social justice is also about fostering dialogues with the research, innovation communities and with other relevant stakeholders, as this allows for scrutiny and the development of evidence-based policies. I am sure that enlightening discussions in numerous thematic sessions of this Forum has provided for further ideas in this regard. </a:t>
            </a:r>
            <a:br>
              <a:rPr lang="en-US" i="1" spc="55" dirty="0" smtClean="0">
                <a:latin typeface="Verdana"/>
                <a:cs typeface="Verdana"/>
              </a:rPr>
            </a:br>
            <a:r>
              <a:rPr lang="en-US" i="1" spc="55" dirty="0" smtClean="0">
                <a:latin typeface="Verdana"/>
                <a:cs typeface="Verdana"/>
              </a:rPr>
              <a:t/>
            </a:r>
            <a:br>
              <a:rPr lang="en-US" i="1" spc="55" dirty="0" smtClean="0">
                <a:latin typeface="Verdana"/>
                <a:cs typeface="Verdana"/>
              </a:rPr>
            </a:br>
            <a:r>
              <a:rPr lang="en-US" i="1" spc="55" dirty="0" smtClean="0">
                <a:latin typeface="Verdana"/>
                <a:cs typeface="Verdana"/>
              </a:rPr>
              <a:t>Finally, co-operation and co-ordination is essential at all levels - be it cooperation between our universities and research institutions, or our joint actions at regional or global level.</a:t>
            </a:r>
            <a:br>
              <a:rPr lang="en-US" i="1" spc="55" dirty="0" smtClean="0">
                <a:latin typeface="Verdana"/>
                <a:cs typeface="Verdana"/>
              </a:rPr>
            </a:br>
            <a:r>
              <a:rPr lang="en-US" i="1" spc="55" dirty="0">
                <a:latin typeface="Verdana"/>
                <a:cs typeface="Verdana"/>
              </a:rPr>
              <a:t/>
            </a:r>
            <a:br>
              <a:rPr lang="en-US" i="1" spc="55" dirty="0">
                <a:latin typeface="Verdana"/>
                <a:cs typeface="Verdana"/>
              </a:rPr>
            </a:br>
            <a:r>
              <a:rPr lang="en-US" i="1" spc="55" dirty="0" smtClean="0">
                <a:latin typeface="Verdana"/>
                <a:cs typeface="Verdana"/>
              </a:rPr>
              <a:t>It </a:t>
            </a:r>
            <a:r>
              <a:rPr lang="en-US" i="1" spc="55" dirty="0">
                <a:latin typeface="Verdana"/>
                <a:cs typeface="Verdana"/>
              </a:rPr>
              <a:t>is in this spirit that the European Union has partnered with the African Union. Our co-operation in research, science and innovation areas is growing in importance, as evidenced at the last EU-AU Summit and in my most recent exchanges with Commissioner </a:t>
            </a:r>
            <a:r>
              <a:rPr lang="en-US" i="1" spc="55" dirty="0" err="1">
                <a:latin typeface="Verdana"/>
                <a:cs typeface="Verdana"/>
              </a:rPr>
              <a:t>Belhocine</a:t>
            </a:r>
            <a:r>
              <a:rPr lang="en-US" i="1" spc="55" dirty="0">
                <a:latin typeface="Verdana"/>
                <a:cs typeface="Verdana"/>
              </a:rPr>
              <a:t> at the Commission to Commission meeting in Brussels, a few </a:t>
            </a:r>
            <a:r>
              <a:rPr lang="en-US" i="1" spc="55" dirty="0" smtClean="0">
                <a:latin typeface="Verdana"/>
                <a:cs typeface="Verdana"/>
              </a:rPr>
              <a:t>weeks ago.</a:t>
            </a:r>
            <a:br>
              <a:rPr lang="en-US" i="1" spc="55" dirty="0" smtClean="0">
                <a:latin typeface="Verdana"/>
                <a:cs typeface="Verdana"/>
              </a:rPr>
            </a:br>
            <a:r>
              <a:rPr lang="en-US" i="1" spc="55" dirty="0" smtClean="0">
                <a:latin typeface="Verdana"/>
                <a:cs typeface="Verdana"/>
              </a:rPr>
              <a:t/>
            </a:r>
            <a:br>
              <a:rPr lang="en-US" i="1" spc="55" dirty="0" smtClean="0">
                <a:latin typeface="Verdana"/>
                <a:cs typeface="Verdana"/>
              </a:rPr>
            </a:br>
            <a:r>
              <a:rPr lang="en-US" i="1" spc="55" dirty="0" smtClean="0">
                <a:latin typeface="Verdana"/>
                <a:cs typeface="Verdana"/>
              </a:rPr>
              <a:t>The </a:t>
            </a:r>
            <a:r>
              <a:rPr lang="en-US" i="1" spc="55" dirty="0">
                <a:latin typeface="Verdana"/>
                <a:cs typeface="Verdana"/>
              </a:rPr>
              <a:t>AU-EU Innovation Agenda is the most important flagship of this co-operation. Together with the African Union, we are developing the joint roadmap to boost the translation of research results into products, services and jobs for the next decade. Our work is advancing well – just a few weeks ago, more than 500 stakeholders gathered in Nairobi to brainstorm on specific ideas for the Agenda to deliver tangible results, in Africa and in Europe.  I look forward to travelling to Africa in June for the second AU-EU R&amp;I Ministerial where we will jointly </a:t>
            </a:r>
            <a:r>
              <a:rPr lang="en-US" i="1" spc="55" dirty="0" err="1">
                <a:latin typeface="Verdana"/>
                <a:cs typeface="Verdana"/>
              </a:rPr>
              <a:t>finalise</a:t>
            </a:r>
            <a:r>
              <a:rPr lang="en-US" i="1" spc="55" dirty="0">
                <a:latin typeface="Verdana"/>
                <a:cs typeface="Verdana"/>
              </a:rPr>
              <a:t> our work on the AU-EU Innovation </a:t>
            </a:r>
            <a:r>
              <a:rPr lang="en-US" i="1" spc="55" dirty="0" smtClean="0">
                <a:latin typeface="Verdana"/>
                <a:cs typeface="Verdana"/>
              </a:rPr>
              <a:t>Agenda.</a:t>
            </a:r>
            <a:br>
              <a:rPr lang="en-US" i="1" spc="55" dirty="0" smtClean="0">
                <a:latin typeface="Verdana"/>
                <a:cs typeface="Verdana"/>
              </a:rPr>
            </a:br>
            <a:r>
              <a:rPr lang="en-US" i="1" spc="55" dirty="0" smtClean="0">
                <a:latin typeface="Verdana"/>
                <a:cs typeface="Verdana"/>
              </a:rPr>
              <a:t/>
            </a:r>
            <a:br>
              <a:rPr lang="en-US" i="1" spc="55" dirty="0" smtClean="0">
                <a:latin typeface="Verdana"/>
                <a:cs typeface="Verdana"/>
              </a:rPr>
            </a:br>
            <a:r>
              <a:rPr lang="en-US" i="1" spc="55" dirty="0" smtClean="0">
                <a:latin typeface="Verdana"/>
                <a:cs typeface="Verdana"/>
              </a:rPr>
              <a:t/>
            </a:r>
            <a:br>
              <a:rPr lang="en-US" i="1" spc="55" dirty="0" smtClean="0">
                <a:latin typeface="Verdana"/>
                <a:cs typeface="Verdana"/>
              </a:rPr>
            </a:br>
            <a:r>
              <a:rPr lang="en-US" i="1" spc="55" dirty="0" smtClean="0">
                <a:latin typeface="Verdana"/>
                <a:cs typeface="Verdana"/>
              </a:rPr>
              <a:t> </a:t>
            </a:r>
            <a:r>
              <a:rPr lang="en-US" i="1" spc="55" dirty="0">
                <a:latin typeface="Verdana"/>
                <a:cs typeface="Verdana"/>
              </a:rPr>
              <a:t/>
            </a:r>
            <a:br>
              <a:rPr lang="en-US" i="1" spc="55" dirty="0">
                <a:latin typeface="Verdana"/>
                <a:cs typeface="Verdana"/>
              </a:rPr>
            </a:br>
            <a:r>
              <a:rPr lang="en-US" i="1" spc="55" dirty="0" smtClean="0">
                <a:latin typeface="Verdana"/>
                <a:cs typeface="Verdana"/>
              </a:rPr>
              <a:t/>
            </a:r>
            <a:br>
              <a:rPr lang="en-US" i="1" spc="55" dirty="0" smtClean="0">
                <a:latin typeface="Verdana"/>
                <a:cs typeface="Verdana"/>
              </a:rPr>
            </a:br>
            <a:endParaRPr lang="fr-BE" dirty="0"/>
          </a:p>
        </p:txBody>
      </p:sp>
      <p:sp>
        <p:nvSpPr>
          <p:cNvPr id="3" name="Subtitle 2"/>
          <p:cNvSpPr>
            <a:spLocks noGrp="1"/>
          </p:cNvSpPr>
          <p:nvPr>
            <p:ph type="subTitle" idx="4"/>
          </p:nvPr>
        </p:nvSpPr>
        <p:spPr>
          <a:xfrm flipV="1">
            <a:off x="8966200" y="8458200"/>
            <a:ext cx="4851400" cy="1152994"/>
          </a:xfrm>
        </p:spPr>
        <p:txBody>
          <a:bodyPr/>
          <a:lstStyle/>
          <a:p>
            <a:endParaRPr lang="fr-BE" dirty="0"/>
          </a:p>
        </p:txBody>
      </p:sp>
      <p:sp>
        <p:nvSpPr>
          <p:cNvPr id="5" name="object 3"/>
          <p:cNvSpPr txBox="1">
            <a:spLocks/>
          </p:cNvSpPr>
          <p:nvPr/>
        </p:nvSpPr>
        <p:spPr>
          <a:xfrm>
            <a:off x="208156" y="3429000"/>
            <a:ext cx="4210050" cy="1359346"/>
          </a:xfrm>
          <a:prstGeom prst="rect">
            <a:avLst/>
          </a:prstGeom>
        </p:spPr>
        <p:txBody>
          <a:bodyPr vert="horz" wrap="square" lIns="0" tIns="12700" rIns="0" bIns="0" rtlCol="0">
            <a:spAutoFit/>
          </a:bodyPr>
          <a:lstStyle>
            <a:lvl1pPr>
              <a:defRPr>
                <a:latin typeface="+mj-lt"/>
                <a:ea typeface="+mj-ea"/>
                <a:cs typeface="+mj-cs"/>
              </a:defRPr>
            </a:lvl1pPr>
          </a:lstStyle>
          <a:p>
            <a:pPr algn="l">
              <a:lnSpc>
                <a:spcPts val="3279"/>
              </a:lnSpc>
              <a:spcBef>
                <a:spcPts val="100"/>
              </a:spcBef>
            </a:pPr>
            <a:r>
              <a:rPr lang="en-US" sz="3200" b="1" i="1" kern="0" spc="-140" smtClean="0">
                <a:solidFill>
                  <a:schemeClr val="tx2">
                    <a:lumMod val="75000"/>
                  </a:schemeClr>
                </a:solidFill>
              </a:rPr>
              <a:t>Ma</a:t>
            </a:r>
            <a:r>
              <a:rPr lang="en-US" sz="3200" b="1" i="1" kern="0" spc="-65" smtClean="0">
                <a:solidFill>
                  <a:schemeClr val="tx2">
                    <a:lumMod val="75000"/>
                  </a:schemeClr>
                </a:solidFill>
              </a:rPr>
              <a:t>r</a:t>
            </a:r>
            <a:r>
              <a:rPr lang="en-US" sz="3200" b="1" i="1" kern="0" spc="-130" smtClean="0">
                <a:solidFill>
                  <a:schemeClr val="tx2">
                    <a:lumMod val="75000"/>
                  </a:schemeClr>
                </a:solidFill>
              </a:rPr>
              <a:t>i</a:t>
            </a:r>
            <a:r>
              <a:rPr lang="en-US" sz="3200" b="1" i="1" kern="0" spc="-330" smtClean="0">
                <a:solidFill>
                  <a:schemeClr val="tx2">
                    <a:lumMod val="75000"/>
                  </a:schemeClr>
                </a:solidFill>
              </a:rPr>
              <a:t>y</a:t>
            </a:r>
            <a:r>
              <a:rPr lang="en-US" sz="3200" b="1" i="1" kern="0" spc="100" smtClean="0">
                <a:solidFill>
                  <a:schemeClr val="tx2">
                    <a:lumMod val="75000"/>
                  </a:schemeClr>
                </a:solidFill>
              </a:rPr>
              <a:t>a</a:t>
            </a:r>
            <a:r>
              <a:rPr lang="en-US" sz="3200" b="1" i="1" kern="0" spc="-95" smtClean="0">
                <a:solidFill>
                  <a:schemeClr val="tx2">
                    <a:lumMod val="75000"/>
                  </a:schemeClr>
                </a:solidFill>
              </a:rPr>
              <a:t> </a:t>
            </a:r>
            <a:r>
              <a:rPr lang="en-US" sz="3200" b="1" i="1" kern="0" spc="-50" smtClean="0">
                <a:solidFill>
                  <a:schemeClr val="tx2">
                    <a:lumMod val="75000"/>
                  </a:schemeClr>
                </a:solidFill>
              </a:rPr>
              <a:t>Gab</a:t>
            </a:r>
            <a:r>
              <a:rPr lang="en-US" sz="3200" b="1" i="1" kern="0" spc="-10" smtClean="0">
                <a:solidFill>
                  <a:schemeClr val="tx2">
                    <a:lumMod val="75000"/>
                  </a:schemeClr>
                </a:solidFill>
              </a:rPr>
              <a:t>r</a:t>
            </a:r>
            <a:r>
              <a:rPr lang="en-US" sz="3200" b="1" i="1" kern="0" spc="-125" smtClean="0">
                <a:solidFill>
                  <a:schemeClr val="tx2">
                    <a:lumMod val="75000"/>
                  </a:schemeClr>
                </a:solidFill>
              </a:rPr>
              <a:t>iel</a:t>
            </a:r>
          </a:p>
          <a:p>
            <a:pPr marR="5080">
              <a:lnSpc>
                <a:spcPts val="2400"/>
              </a:lnSpc>
            </a:pPr>
            <a:r>
              <a:rPr lang="en-US" sz="2400" i="1" kern="0" spc="-15" smtClean="0">
                <a:solidFill>
                  <a:schemeClr val="tx2">
                    <a:lumMod val="75000"/>
                  </a:schemeClr>
                </a:solidFill>
              </a:rPr>
              <a:t>Commissioner responsible for </a:t>
            </a:r>
            <a:br>
              <a:rPr lang="en-US" sz="2400" i="1" kern="0" spc="-15" smtClean="0">
                <a:solidFill>
                  <a:schemeClr val="tx2">
                    <a:lumMod val="75000"/>
                  </a:schemeClr>
                </a:solidFill>
              </a:rPr>
            </a:br>
            <a:r>
              <a:rPr lang="en-US" sz="2400" i="1" kern="0" spc="-15" smtClean="0">
                <a:solidFill>
                  <a:schemeClr val="tx2">
                    <a:lumMod val="75000"/>
                  </a:schemeClr>
                </a:solidFill>
              </a:rPr>
              <a:t>Innovation, Research, Culture, </a:t>
            </a:r>
            <a:br>
              <a:rPr lang="en-US" sz="2400" i="1" kern="0" spc="-15" smtClean="0">
                <a:solidFill>
                  <a:schemeClr val="tx2">
                    <a:lumMod val="75000"/>
                  </a:schemeClr>
                </a:solidFill>
              </a:rPr>
            </a:br>
            <a:r>
              <a:rPr lang="en-US" sz="2400" i="1" kern="0" spc="-15" smtClean="0">
                <a:solidFill>
                  <a:schemeClr val="tx2">
                    <a:lumMod val="75000"/>
                  </a:schemeClr>
                </a:solidFill>
              </a:rPr>
              <a:t>Education and Youth</a:t>
            </a:r>
            <a:endParaRPr lang="en-US" sz="2400" i="1" kern="0" dirty="0">
              <a:solidFill>
                <a:schemeClr val="tx2">
                  <a:lumMod val="75000"/>
                </a:schemeClr>
              </a:solidFill>
              <a:latin typeface="Verdana"/>
              <a:cs typeface="Verdana"/>
            </a:endParaRPr>
          </a:p>
        </p:txBody>
      </p:sp>
    </p:spTree>
    <p:extLst>
      <p:ext uri="{BB962C8B-B14F-4D97-AF65-F5344CB8AC3E}">
        <p14:creationId xmlns:p14="http://schemas.microsoft.com/office/powerpoint/2010/main" val="436147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8000" y="381000"/>
            <a:ext cx="11811000" cy="4154984"/>
          </a:xfrm>
        </p:spPr>
        <p:txBody>
          <a:bodyPr/>
          <a:lstStyle/>
          <a:p>
            <a:r>
              <a:rPr lang="en-US" i="1" dirty="0" smtClean="0">
                <a:latin typeface="Verdana" panose="020B0604030504040204" pitchFamily="34" charset="0"/>
                <a:ea typeface="Verdana" panose="020B0604030504040204" pitchFamily="34" charset="0"/>
              </a:rPr>
              <a:t/>
            </a:r>
            <a:br>
              <a:rPr lang="en-US" i="1" dirty="0" smtClean="0">
                <a:latin typeface="Verdana" panose="020B0604030504040204" pitchFamily="34" charset="0"/>
                <a:ea typeface="Verdana" panose="020B0604030504040204" pitchFamily="34" charset="0"/>
              </a:rPr>
            </a:br>
            <a:r>
              <a:rPr lang="en-US" i="1" dirty="0" smtClean="0">
                <a:latin typeface="Verdana" panose="020B0604030504040204" pitchFamily="34" charset="0"/>
                <a:ea typeface="Verdana" panose="020B0604030504040204" pitchFamily="34" charset="0"/>
              </a:rPr>
              <a:t>South </a:t>
            </a:r>
            <a:r>
              <a:rPr lang="en-US" i="1" dirty="0">
                <a:latin typeface="Verdana" panose="020B0604030504040204" pitchFamily="34" charset="0"/>
                <a:ea typeface="Verdana" panose="020B0604030504040204" pitchFamily="34" charset="0"/>
              </a:rPr>
              <a:t>Africa is our key partner in this process. We enjoy over 20 years of fruitful cooperation with a bilateral Science and Technology Cooperation Agreement in force since November 1997, South Africa is the only country in sub-Saharan Africa that has such Agreement with the EU. </a:t>
            </a:r>
            <a:r>
              <a:rPr lang="en-US" i="1" dirty="0" smtClean="0">
                <a:latin typeface="Verdana" panose="020B0604030504040204" pitchFamily="34" charset="0"/>
                <a:ea typeface="Verdana" panose="020B0604030504040204" pitchFamily="34" charset="0"/>
              </a:rPr>
              <a:t/>
            </a:r>
            <a:br>
              <a:rPr lang="en-US" i="1" dirty="0" smtClean="0">
                <a:latin typeface="Verdana" panose="020B0604030504040204" pitchFamily="34" charset="0"/>
                <a:ea typeface="Verdana" panose="020B0604030504040204" pitchFamily="34" charset="0"/>
              </a:rPr>
            </a:br>
            <a:r>
              <a:rPr lang="en-US" i="1" dirty="0" smtClean="0">
                <a:latin typeface="Verdana" panose="020B0604030504040204" pitchFamily="34" charset="0"/>
                <a:ea typeface="Verdana" panose="020B0604030504040204" pitchFamily="34" charset="0"/>
              </a:rPr>
              <a:t/>
            </a:r>
            <a:br>
              <a:rPr lang="en-US" i="1" dirty="0" smtClean="0">
                <a:latin typeface="Verdana" panose="020B0604030504040204" pitchFamily="34" charset="0"/>
                <a:ea typeface="Verdana" panose="020B0604030504040204" pitchFamily="34" charset="0"/>
              </a:rPr>
            </a:br>
            <a:r>
              <a:rPr lang="en-US" i="1" dirty="0">
                <a:latin typeface="Verdana" panose="020B0604030504040204" pitchFamily="34" charset="0"/>
                <a:ea typeface="Verdana" panose="020B0604030504040204" pitchFamily="34" charset="0"/>
              </a:rPr>
              <a:t/>
            </a:r>
            <a:br>
              <a:rPr lang="en-US" i="1" dirty="0">
                <a:latin typeface="Verdana" panose="020B0604030504040204" pitchFamily="34" charset="0"/>
                <a:ea typeface="Verdana" panose="020B0604030504040204" pitchFamily="34" charset="0"/>
              </a:rPr>
            </a:br>
            <a:r>
              <a:rPr lang="en-US" i="1" dirty="0" smtClean="0">
                <a:latin typeface="Verdana" panose="020B0604030504040204" pitchFamily="34" charset="0"/>
                <a:ea typeface="Verdana" panose="020B0604030504040204" pitchFamily="34" charset="0"/>
              </a:rPr>
              <a:t>South </a:t>
            </a:r>
            <a:r>
              <a:rPr lang="en-US" i="1" dirty="0">
                <a:latin typeface="Verdana" panose="020B0604030504040204" pitchFamily="34" charset="0"/>
                <a:ea typeface="Verdana" panose="020B0604030504040204" pitchFamily="34" charset="0"/>
              </a:rPr>
              <a:t>Africa is prominent on the global research and innovation map through inspirational projects like the Square Kilometer Array. We are working together in diverse areas such as health, climate change, green energy, </a:t>
            </a:r>
            <a:r>
              <a:rPr lang="en-US" i="1" dirty="0" err="1">
                <a:latin typeface="Verdana" panose="020B0604030504040204" pitchFamily="34" charset="0"/>
                <a:ea typeface="Verdana" panose="020B0604030504040204" pitchFamily="34" charset="0"/>
              </a:rPr>
              <a:t>bioeconomy</a:t>
            </a:r>
            <a:r>
              <a:rPr lang="en-US" i="1" dirty="0">
                <a:latin typeface="Verdana" panose="020B0604030504040204" pitchFamily="34" charset="0"/>
                <a:ea typeface="Verdana" panose="020B0604030504040204" pitchFamily="34" charset="0"/>
              </a:rPr>
              <a:t>, food security, and marine research, just to name a few. The EU is ready to deepen this co-operation further. </a:t>
            </a:r>
            <a:br>
              <a:rPr lang="en-US" i="1" dirty="0">
                <a:latin typeface="Verdana" panose="020B0604030504040204" pitchFamily="34" charset="0"/>
                <a:ea typeface="Verdana" panose="020B0604030504040204" pitchFamily="34" charset="0"/>
              </a:rPr>
            </a:br>
            <a:r>
              <a:rPr lang="en-US" i="1" dirty="0" smtClean="0">
                <a:latin typeface="Verdana" panose="020B0604030504040204" pitchFamily="34" charset="0"/>
                <a:ea typeface="Verdana" panose="020B0604030504040204" pitchFamily="34" charset="0"/>
              </a:rPr>
              <a:t/>
            </a:r>
            <a:br>
              <a:rPr lang="en-US" i="1" dirty="0" smtClean="0">
                <a:latin typeface="Verdana" panose="020B0604030504040204" pitchFamily="34" charset="0"/>
                <a:ea typeface="Verdana" panose="020B0604030504040204" pitchFamily="34" charset="0"/>
              </a:rPr>
            </a:br>
            <a:r>
              <a:rPr lang="en-US" i="1" dirty="0" smtClean="0">
                <a:latin typeface="Verdana" panose="020B0604030504040204" pitchFamily="34" charset="0"/>
                <a:ea typeface="Verdana" panose="020B0604030504040204" pitchFamily="34" charset="0"/>
              </a:rPr>
              <a:t/>
            </a:r>
            <a:br>
              <a:rPr lang="en-US" i="1" dirty="0" smtClean="0">
                <a:latin typeface="Verdana" panose="020B0604030504040204" pitchFamily="34" charset="0"/>
                <a:ea typeface="Verdana" panose="020B0604030504040204" pitchFamily="34" charset="0"/>
              </a:rPr>
            </a:br>
            <a:r>
              <a:rPr lang="en-US" i="1" dirty="0" smtClean="0">
                <a:latin typeface="Verdana" panose="020B0604030504040204" pitchFamily="34" charset="0"/>
                <a:ea typeface="Verdana" panose="020B0604030504040204" pitchFamily="34" charset="0"/>
              </a:rPr>
              <a:t>Thank </a:t>
            </a:r>
            <a:r>
              <a:rPr lang="en-US" i="1" dirty="0">
                <a:latin typeface="Verdana" panose="020B0604030504040204" pitchFamily="34" charset="0"/>
                <a:ea typeface="Verdana" panose="020B0604030504040204" pitchFamily="34" charset="0"/>
              </a:rPr>
              <a:t>you once again for your invitation to attend the event which I am sure will help to achieve our common goal of social justice for all. </a:t>
            </a:r>
            <a:br>
              <a:rPr lang="en-US" i="1" dirty="0">
                <a:latin typeface="Verdana" panose="020B0604030504040204" pitchFamily="34" charset="0"/>
                <a:ea typeface="Verdana" panose="020B0604030504040204" pitchFamily="34" charset="0"/>
              </a:rPr>
            </a:br>
            <a:endParaRPr lang="fr-BE" i="1" dirty="0">
              <a:latin typeface="Verdana" panose="020B0604030504040204" pitchFamily="34" charset="0"/>
              <a:ea typeface="Verdana" panose="020B0604030504040204" pitchFamily="34" charset="0"/>
            </a:endParaRPr>
          </a:p>
        </p:txBody>
      </p:sp>
      <p:sp>
        <p:nvSpPr>
          <p:cNvPr id="3" name="Subtitle 2"/>
          <p:cNvSpPr>
            <a:spLocks noGrp="1"/>
          </p:cNvSpPr>
          <p:nvPr>
            <p:ph type="subTitle" idx="4"/>
          </p:nvPr>
        </p:nvSpPr>
        <p:spPr>
          <a:xfrm flipV="1">
            <a:off x="2438400" y="7406640"/>
            <a:ext cx="5613400" cy="1432560"/>
          </a:xfrm>
        </p:spPr>
        <p:txBody>
          <a:bodyPr/>
          <a:lstStyle/>
          <a:p>
            <a:endParaRPr lang="fr-BE" dirty="0"/>
          </a:p>
        </p:txBody>
      </p:sp>
      <p:sp>
        <p:nvSpPr>
          <p:cNvPr id="5" name="object 3"/>
          <p:cNvSpPr txBox="1">
            <a:spLocks/>
          </p:cNvSpPr>
          <p:nvPr/>
        </p:nvSpPr>
        <p:spPr>
          <a:xfrm>
            <a:off x="208156" y="3429000"/>
            <a:ext cx="4210050" cy="1359346"/>
          </a:xfrm>
          <a:prstGeom prst="rect">
            <a:avLst/>
          </a:prstGeom>
        </p:spPr>
        <p:txBody>
          <a:bodyPr vert="horz" wrap="square" lIns="0" tIns="12700" rIns="0" bIns="0" rtlCol="0">
            <a:spAutoFit/>
          </a:bodyPr>
          <a:lstStyle>
            <a:lvl1pPr>
              <a:defRPr>
                <a:latin typeface="+mj-lt"/>
                <a:ea typeface="+mj-ea"/>
                <a:cs typeface="+mj-cs"/>
              </a:defRPr>
            </a:lvl1pPr>
          </a:lstStyle>
          <a:p>
            <a:pPr algn="l">
              <a:lnSpc>
                <a:spcPts val="3279"/>
              </a:lnSpc>
              <a:spcBef>
                <a:spcPts val="100"/>
              </a:spcBef>
            </a:pPr>
            <a:r>
              <a:rPr lang="en-US" sz="3200" b="1" i="1" kern="0" spc="-140" smtClean="0">
                <a:solidFill>
                  <a:schemeClr val="tx2">
                    <a:lumMod val="75000"/>
                  </a:schemeClr>
                </a:solidFill>
              </a:rPr>
              <a:t>Ma</a:t>
            </a:r>
            <a:r>
              <a:rPr lang="en-US" sz="3200" b="1" i="1" kern="0" spc="-65" smtClean="0">
                <a:solidFill>
                  <a:schemeClr val="tx2">
                    <a:lumMod val="75000"/>
                  </a:schemeClr>
                </a:solidFill>
              </a:rPr>
              <a:t>r</a:t>
            </a:r>
            <a:r>
              <a:rPr lang="en-US" sz="3200" b="1" i="1" kern="0" spc="-130" smtClean="0">
                <a:solidFill>
                  <a:schemeClr val="tx2">
                    <a:lumMod val="75000"/>
                  </a:schemeClr>
                </a:solidFill>
              </a:rPr>
              <a:t>i</a:t>
            </a:r>
            <a:r>
              <a:rPr lang="en-US" sz="3200" b="1" i="1" kern="0" spc="-330" smtClean="0">
                <a:solidFill>
                  <a:schemeClr val="tx2">
                    <a:lumMod val="75000"/>
                  </a:schemeClr>
                </a:solidFill>
              </a:rPr>
              <a:t>y</a:t>
            </a:r>
            <a:r>
              <a:rPr lang="en-US" sz="3200" b="1" i="1" kern="0" spc="100" smtClean="0">
                <a:solidFill>
                  <a:schemeClr val="tx2">
                    <a:lumMod val="75000"/>
                  </a:schemeClr>
                </a:solidFill>
              </a:rPr>
              <a:t>a</a:t>
            </a:r>
            <a:r>
              <a:rPr lang="en-US" sz="3200" b="1" i="1" kern="0" spc="-95" smtClean="0">
                <a:solidFill>
                  <a:schemeClr val="tx2">
                    <a:lumMod val="75000"/>
                  </a:schemeClr>
                </a:solidFill>
              </a:rPr>
              <a:t> </a:t>
            </a:r>
            <a:r>
              <a:rPr lang="en-US" sz="3200" b="1" i="1" kern="0" spc="-50" smtClean="0">
                <a:solidFill>
                  <a:schemeClr val="tx2">
                    <a:lumMod val="75000"/>
                  </a:schemeClr>
                </a:solidFill>
              </a:rPr>
              <a:t>Gab</a:t>
            </a:r>
            <a:r>
              <a:rPr lang="en-US" sz="3200" b="1" i="1" kern="0" spc="-10" smtClean="0">
                <a:solidFill>
                  <a:schemeClr val="tx2">
                    <a:lumMod val="75000"/>
                  </a:schemeClr>
                </a:solidFill>
              </a:rPr>
              <a:t>r</a:t>
            </a:r>
            <a:r>
              <a:rPr lang="en-US" sz="3200" b="1" i="1" kern="0" spc="-125" smtClean="0">
                <a:solidFill>
                  <a:schemeClr val="tx2">
                    <a:lumMod val="75000"/>
                  </a:schemeClr>
                </a:solidFill>
              </a:rPr>
              <a:t>iel</a:t>
            </a:r>
          </a:p>
          <a:p>
            <a:pPr marR="5080">
              <a:lnSpc>
                <a:spcPts val="2400"/>
              </a:lnSpc>
            </a:pPr>
            <a:r>
              <a:rPr lang="en-US" sz="2400" i="1" kern="0" spc="-15" smtClean="0">
                <a:solidFill>
                  <a:schemeClr val="tx2">
                    <a:lumMod val="75000"/>
                  </a:schemeClr>
                </a:solidFill>
              </a:rPr>
              <a:t>Commissioner responsible for </a:t>
            </a:r>
            <a:br>
              <a:rPr lang="en-US" sz="2400" i="1" kern="0" spc="-15" smtClean="0">
                <a:solidFill>
                  <a:schemeClr val="tx2">
                    <a:lumMod val="75000"/>
                  </a:schemeClr>
                </a:solidFill>
              </a:rPr>
            </a:br>
            <a:r>
              <a:rPr lang="en-US" sz="2400" i="1" kern="0" spc="-15" smtClean="0">
                <a:solidFill>
                  <a:schemeClr val="tx2">
                    <a:lumMod val="75000"/>
                  </a:schemeClr>
                </a:solidFill>
              </a:rPr>
              <a:t>Innovation, Research, Culture, </a:t>
            </a:r>
            <a:br>
              <a:rPr lang="en-US" sz="2400" i="1" kern="0" spc="-15" smtClean="0">
                <a:solidFill>
                  <a:schemeClr val="tx2">
                    <a:lumMod val="75000"/>
                  </a:schemeClr>
                </a:solidFill>
              </a:rPr>
            </a:br>
            <a:r>
              <a:rPr lang="en-US" sz="2400" i="1" kern="0" spc="-15" smtClean="0">
                <a:solidFill>
                  <a:schemeClr val="tx2">
                    <a:lumMod val="75000"/>
                  </a:schemeClr>
                </a:solidFill>
              </a:rPr>
              <a:t>Education and Youth</a:t>
            </a:r>
            <a:endParaRPr lang="en-US" sz="2400" i="1" kern="0" dirty="0">
              <a:solidFill>
                <a:schemeClr val="tx2">
                  <a:lumMod val="75000"/>
                </a:schemeClr>
              </a:solidFill>
              <a:latin typeface="Verdana"/>
              <a:cs typeface="Verdana"/>
            </a:endParaRPr>
          </a:p>
        </p:txBody>
      </p:sp>
    </p:spTree>
    <p:extLst>
      <p:ext uri="{BB962C8B-B14F-4D97-AF65-F5344CB8AC3E}">
        <p14:creationId xmlns:p14="http://schemas.microsoft.com/office/powerpoint/2010/main" val="2450112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84</TotalTime>
  <Words>717</Words>
  <Application>Microsoft Office PowerPoint</Application>
  <PresentationFormat>Egyéni</PresentationFormat>
  <Paragraphs>21</Paragraphs>
  <Slides>3</Slides>
  <Notes>0</Notes>
  <HiddenSlides>0</HiddenSlides>
  <MMClips>0</MMClips>
  <ScaleCrop>false</ScaleCrop>
  <HeadingPairs>
    <vt:vector size="6" baseType="variant">
      <vt:variant>
        <vt:lpstr>Használt betűtípusok</vt:lpstr>
      </vt:variant>
      <vt:variant>
        <vt:i4>2</vt:i4>
      </vt:variant>
      <vt:variant>
        <vt:lpstr>Téma</vt:lpstr>
      </vt:variant>
      <vt:variant>
        <vt:i4>1</vt:i4>
      </vt:variant>
      <vt:variant>
        <vt:lpstr>Diacímek</vt:lpstr>
      </vt:variant>
      <vt:variant>
        <vt:i4>3</vt:i4>
      </vt:variant>
    </vt:vector>
  </HeadingPairs>
  <TitlesOfParts>
    <vt:vector size="6" baseType="lpstr">
      <vt:lpstr>Calibri</vt:lpstr>
      <vt:lpstr>Verdana</vt:lpstr>
      <vt:lpstr>Office Theme</vt:lpstr>
      <vt:lpstr>Mariya Gabriel Commissioner responsible for  Innovation, Research, Culture,  Education and Youth</vt:lpstr>
      <vt:lpstr> Promotion of the social justice is also about fostering dialogues with the research, innovation communities and with other relevant stakeholders, as this allows for scrutiny and the development of evidence-based policies. I am sure that enlightening discussions in numerous thematic sessions of this Forum has provided for further ideas in this regard.   Finally, co-operation and co-ordination is essential at all levels - be it cooperation between our universities and research institutions, or our joint actions at regional or global level.  It is in this spirit that the European Union has partnered with the African Union. Our co-operation in research, science and innovation areas is growing in importance, as evidenced at the last EU-AU Summit and in my most recent exchanges with Commissioner Belhocine at the Commission to Commission meeting in Brussels, a few weeks ago.  The AU-EU Innovation Agenda is the most important flagship of this co-operation. Together with the African Union, we are developing the joint roadmap to boost the translation of research results into products, services and jobs for the next decade. Our work is advancing well – just a few weeks ago, more than 500 stakeholders gathered in Nairobi to brainstorm on specific ideas for the Agenda to deliver tangible results, in Africa and in Europe.  I look forward to travelling to Africa in June for the second AU-EU R&amp;I Ministerial where we will jointly finalise our work on the AU-EU Innovation Agenda.      </vt:lpstr>
      <vt:lpstr> South Africa is our key partner in this process. We enjoy over 20 years of fruitful cooperation with a bilateral Science and Technology Cooperation Agreement in force since November 1997, South Africa is the only country in sub-Saharan Africa that has such Agreement with the EU.    South Africa is prominent on the global research and innovation map through inspirational projects like the Square Kilometer Array. We are working together in diverse areas such as health, climate change, green energy, bioeconomy, food security, and marine research, just to name a few. The EU is ready to deepen this co-operation further.    Thank you once again for your invitation to attend the event which I am sure will help to achieve our common goal of social justice for all.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Mariya Gabriel Comissária Europeia pela Inovação, Investigação,  Cultura, Educação e Juventude</dc:title>
  <dc:creator>MORAIS PIRES Carlos (CAB-GABRIEL)</dc:creator>
  <cp:lastModifiedBy>Fodor Katalin</cp:lastModifiedBy>
  <cp:revision>18</cp:revision>
  <dcterms:created xsi:type="dcterms:W3CDTF">2021-03-26T14:03:45Z</dcterms:created>
  <dcterms:modified xsi:type="dcterms:W3CDTF">2022-12-09T12:47:26Z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2021-03-26T00:00:00Z</vt:filetime>
  </property>
  <property fmtid="{D5CDD505-2E9C-101B-9397-08002B2CF9AE}" pid="3" name="Creator">
    <vt:lpwstr>Adobe InDesign CS6 (Windows)</vt:lpwstr>
  </property>
  <property fmtid="{D5CDD505-2E9C-101B-9397-08002B2CF9AE}" pid="4" name="LastSaved">
    <vt:filetime>2021-03-26T00:00:00Z</vt:filetime>
  </property>
  <property fmtid="{D5CDD505-2E9C-101B-9397-08002B2CF9AE}" pid="5" name="MSIP_Label_6bd9ddd1-4d20-43f6-abfa-fc3c07406f94_Enabled">
    <vt:lpwstr>true</vt:lpwstr>
  </property>
  <property fmtid="{D5CDD505-2E9C-101B-9397-08002B2CF9AE}" pid="6" name="MSIP_Label_6bd9ddd1-4d20-43f6-abfa-fc3c07406f94_SetDate">
    <vt:lpwstr>2022-06-12T13:12:00Z</vt:lpwstr>
  </property>
  <property fmtid="{D5CDD505-2E9C-101B-9397-08002B2CF9AE}" pid="7" name="MSIP_Label_6bd9ddd1-4d20-43f6-abfa-fc3c07406f94_Method">
    <vt:lpwstr>Standard</vt:lpwstr>
  </property>
  <property fmtid="{D5CDD505-2E9C-101B-9397-08002B2CF9AE}" pid="8" name="MSIP_Label_6bd9ddd1-4d20-43f6-abfa-fc3c07406f94_Name">
    <vt:lpwstr>Commission Use</vt:lpwstr>
  </property>
  <property fmtid="{D5CDD505-2E9C-101B-9397-08002B2CF9AE}" pid="9" name="MSIP_Label_6bd9ddd1-4d20-43f6-abfa-fc3c07406f94_SiteId">
    <vt:lpwstr>b24c8b06-522c-46fe-9080-70926f8dddb1</vt:lpwstr>
  </property>
  <property fmtid="{D5CDD505-2E9C-101B-9397-08002B2CF9AE}" pid="10" name="MSIP_Label_6bd9ddd1-4d20-43f6-abfa-fc3c07406f94_ActionId">
    <vt:lpwstr>9ce0bc0d-9b37-411c-9810-d96b81618d14</vt:lpwstr>
  </property>
  <property fmtid="{D5CDD505-2E9C-101B-9397-08002B2CF9AE}" pid="11" name="MSIP_Label_6bd9ddd1-4d20-43f6-abfa-fc3c07406f94_ContentBits">
    <vt:lpwstr>0</vt:lpwstr>
  </property>
</Properties>
</file>