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1" r:id="rId5"/>
    <p:sldId id="269" r:id="rId6"/>
    <p:sldId id="658" r:id="rId7"/>
    <p:sldId id="656" r:id="rId8"/>
    <p:sldId id="654" r:id="rId9"/>
    <p:sldId id="655" r:id="rId10"/>
    <p:sldId id="659" r:id="rId11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8"/>
    <p:restoredTop sz="94694"/>
  </p:normalViewPr>
  <p:slideViewPr>
    <p:cSldViewPr snapToGrid="0">
      <p:cViewPr varScale="1">
        <p:scale>
          <a:sx n="117" d="100"/>
          <a:sy n="117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3" d="100"/>
          <a:sy n="163" d="100"/>
        </p:scale>
        <p:origin x="2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8086B-F582-5FDF-CA9E-F422B2130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4A648-197F-F187-C262-4ADE333CEC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19336-2055-7846-9C5E-B5036589211E}" type="datetimeFigureOut">
              <a:rPr lang="en-HU" smtClean="0"/>
              <a:t>11/18/24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F5DB0-FCD9-3E21-7999-D84E662270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13D1-9A6F-C489-6B67-ADB5D2CA3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2E56-3731-2547-8743-87068CB9CCA3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4834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274B-3A3D-044F-9511-96B32385F880}" type="datetimeFigureOut">
              <a:rPr lang="en-NL" smtClean="0"/>
              <a:t>18/11/2024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DA98A-3893-C94C-A4FE-EBF51CBA32D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887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DA98A-3893-C94C-A4FE-EBF51CBA32D6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725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993FA0B-79E7-D5FD-CDD9-FDC032ECB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010" y="1941339"/>
            <a:ext cx="5879954" cy="34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332-938B-23CA-B1B3-86FCAC7F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20F1-43B2-9766-CB41-92B937CE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429C7-1942-C73E-3F19-9E5B6B41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F72DD-63CC-953F-ECD6-C2A64BFBE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E67C0-C452-38D8-D9A5-DEEB33673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5FEE1A-EC8C-1AF4-4414-143E039CC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5125AB-BC8E-71B8-FFF4-8A1F19C30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06FD1E-4BBD-94DD-1FDE-D90E8A3DB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22A48F-BCCE-83A3-88B4-12F9CA61DD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6BC31E-A61D-EB9B-0D50-B57BDAFFC5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0A594-2258-F825-7592-1CC1E6C6C4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CE1C6B-27B7-A92A-2E5F-AA4E314716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007D-71F5-61C1-75C6-1F5CAA37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43310"/>
          </a:xfrm>
          <a:prstGeom prst="rect">
            <a:avLst/>
          </a:prstGeom>
        </p:spPr>
        <p:txBody>
          <a:bodyPr anchor="t" anchorCtr="0"/>
          <a:lstStyle>
            <a:lvl1pPr fontAlgn="t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C4F1-8DEE-215F-6627-39F78A68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CE17-4476-1456-0F08-BF5B7554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734"/>
            <a:ext cx="3932237" cy="3638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CFB4-59D8-4139-D48B-D2BFC011B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0C60C-E61D-FB60-2388-F6060A6EA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1CCDF7-F7E4-4EA9-3EDC-F7C1A7CFE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04AAC-F880-BB54-C66D-6FDA6D9E13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31BBA-3DBE-86F9-BED3-89102176C6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E4542-ACE4-9AD0-3E86-0B684CB73A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2EA013-EFDC-F506-23BC-4721383C9A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2B4DA3-1338-675B-2D77-2175F2F24E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70AD1D-7D0B-0A4C-0C2C-78D5162BF8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644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96CDCC-9F7E-1EDD-F671-6483005787A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468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4CD4F8-2D13-A603-AF06-F388DC7163D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97746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9662"/>
            <a:ext cx="10515600" cy="2134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52" y="3586227"/>
            <a:ext cx="10515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F86417-6BFF-B6B6-CB0D-5E41EBCB9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820611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64792"/>
            <a:ext cx="10515600" cy="3493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text style</a:t>
            </a:r>
            <a:endParaRPr lang="en-H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C4C206-E686-3BCB-76E6-4C7A067BC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93179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37360"/>
            <a:ext cx="10515600" cy="42428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U" dirty="0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CB6A6C-CEB9-EC25-7D8B-AC63A9435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3F387-E0A8-32E5-364D-16AB7EB63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AEB169-F935-B7D4-56B4-DE364854E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37136-B1B7-D919-1D96-9480AC534E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092408-EE7C-17A8-99B5-12692240F2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5111BE-FB2D-3C70-1A70-CF5F22B382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5A4ECE-B604-C4C1-7F79-63CBE90FC5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04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C71C-410C-09C7-3757-AEC921CA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765163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HU" dirty="0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EDB719-F163-4350-FFB9-3069854DA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6EE84F-90E3-4ACB-7309-E5685BEFF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F987EC-8C53-CB2E-B978-2D0E83232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36C96A-638F-EE39-3B7F-D79054570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6840B6-307C-9767-61B8-E1F906356B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D3D74F-C6CA-050C-CCE6-3F6937086F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34BD1E-429D-2DF5-64DD-302924C958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DAD-F2DE-68CB-9575-1C2E9CFA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0D75-6847-35BA-18A6-984BE0A42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A0011-88AC-7FF0-5A44-F27F49B7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56B81E-029F-17E3-A8B3-CB6B5A4C4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61DC55-1240-5FB6-3852-44DC43D2C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EDF9E9-DF0F-BD6F-7FC7-097E41A36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7F4218-500D-FB9A-407B-7EA1A68C0A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528E64-2B98-B2F3-8466-36EBD56904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54CD13-1BB4-8E53-6A0A-0BD586FE63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F1D06B-A63A-7DC2-A036-010CB8813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networked landscape&#10;&#10;Description automatically generated with low confidence">
            <a:extLst>
              <a:ext uri="{FF2B5EF4-FFF2-40B4-BE49-F238E27FC236}">
                <a16:creationId xmlns:a16="http://schemas.microsoft.com/office/drawing/2014/main" id="{4E68DAFD-EA5A-7214-FD53-AE0BA183F3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4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D462-FA43-6843-E8A2-5F67167CF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720" y="7417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9B02A-078B-6C4E-8C38-1CB97BB16E0F}" type="slidenum">
              <a:rPr lang="en-HU" smtClean="0"/>
              <a:t>‹#›</a:t>
            </a:fld>
            <a:endParaRPr lang="en-HU"/>
          </a:p>
        </p:txBody>
      </p:sp>
      <p:pic>
        <p:nvPicPr>
          <p:cNvPr id="11" name="Picture 10" descr="A white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55554913-1F46-1FFD-4C9E-B0DF549FB6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blue and green wavy lines and dots&#10;&#10;Description automatically generated">
            <a:extLst>
              <a:ext uri="{FF2B5EF4-FFF2-40B4-BE49-F238E27FC236}">
                <a16:creationId xmlns:a16="http://schemas.microsoft.com/office/drawing/2014/main" id="{EF9697EC-BD0F-4492-1F40-D26A4D12FE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47650" y="139303"/>
            <a:ext cx="11696699" cy="6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62" r:id="rId4"/>
    <p:sldLayoutId id="2147483664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ybssd2022.org/fr/dt_team/easac-2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ybssd2022.org/fr/dt_team/easac-2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hyperlink" Target="http://34.201.243.189/en/s20-brasil-english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www.iybssd2022.org/fr/dt_team/easac-2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hyperlink" Target="https://ianas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0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1983-10F5-D836-E9D8-29B0B8E3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Thematic session III/b – The Science-Policy Interface: Implementation of Agenda 2030 and the SDGs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EBF9-6019-7B88-FE1B-143C7657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3200"/>
            <a:ext cx="10515600" cy="808583"/>
          </a:xfrm>
        </p:spPr>
        <p:txBody>
          <a:bodyPr/>
          <a:lstStyle/>
          <a:p>
            <a:r>
              <a:rPr lang="nl-NL" dirty="0" err="1"/>
              <a:t>Organized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EASAC</a:t>
            </a:r>
            <a:endParaRPr lang="en-HU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753FE4-8909-93E5-F736-0D689D986BB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606" y="5722938"/>
            <a:ext cx="876300" cy="8763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781B6-F126-A6C6-B64F-7F357DA89E3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5C8E1-E2A0-500C-3033-1DCFF97E775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1162B5-5288-97BC-25F5-C33C467E538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4311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9FC7D2-CEF6-FB05-614A-2DF9D6627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725611"/>
            <a:ext cx="10515600" cy="944181"/>
          </a:xfrm>
        </p:spPr>
        <p:txBody>
          <a:bodyPr/>
          <a:lstStyle/>
          <a:p>
            <a:r>
              <a:rPr lang="en-GB" sz="3600" dirty="0"/>
              <a:t>Outline of session III/b </a:t>
            </a:r>
            <a:r>
              <a:rPr lang="en-GB" sz="3600" i="1" dirty="0"/>
              <a:t>The Science-Policy Interface: Implementation of Agenda 2030 and the SDGs</a:t>
            </a:r>
            <a:endParaRPr lang="en-HU" sz="3600" i="1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A46BEA-1D60-3BD3-9DCA-36ADF8919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445828"/>
            <a:ext cx="10515600" cy="3493008"/>
          </a:xfrm>
        </p:spPr>
        <p:txBody>
          <a:bodyPr/>
          <a:lstStyle/>
          <a:p>
            <a:endParaRPr lang="nl-NL" dirty="0"/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Helena Nader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Brazilian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Academy of Sciences, ABC)</a:t>
            </a:r>
            <a:br>
              <a:rPr lang="nl-NL" dirty="0"/>
            </a:br>
            <a:r>
              <a:rPr lang="en-GB" sz="2000" i="1" kern="0" dirty="0">
                <a:solidFill>
                  <a:srgbClr val="004C84"/>
                </a:solidFill>
                <a:ea typeface="ＭＳ Ｐゴシック" pitchFamily="34" charset="-128"/>
              </a:rPr>
              <a:t>Science Recommendations to the G20  </a:t>
            </a:r>
            <a:r>
              <a:rPr lang="en-GB" sz="2000" i="1" dirty="0">
                <a:solidFill>
                  <a:srgbClr val="0070C0"/>
                </a:solidFill>
              </a:rPr>
              <a:t>(</a:t>
            </a:r>
            <a:r>
              <a:rPr lang="nl-NL" sz="2000" dirty="0" err="1"/>
              <a:t>keynote</a:t>
            </a:r>
            <a:r>
              <a:rPr lang="nl-NL" sz="2000" dirty="0"/>
              <a:t>)</a:t>
            </a:r>
            <a:endParaRPr lang="en-GB" sz="2000" i="1" dirty="0">
              <a:solidFill>
                <a:srgbClr val="0070C0"/>
              </a:solidFill>
            </a:endParaRP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Policy </a:t>
            </a:r>
            <a:r>
              <a:rPr lang="nl-NL" dirty="0" err="1"/>
              <a:t>advice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Academies (Helena Nader &amp; Wim van </a:t>
            </a:r>
            <a:r>
              <a:rPr lang="nl-NL" dirty="0" err="1"/>
              <a:t>Saarloos</a:t>
            </a:r>
            <a:r>
              <a:rPr lang="nl-NL" dirty="0"/>
              <a:t>)</a:t>
            </a: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Rosa Castro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(EASAC)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i="1" kern="0" dirty="0">
                <a:solidFill>
                  <a:srgbClr val="004C84"/>
                </a:solidFill>
                <a:ea typeface="ＭＳ Ｐゴシック" pitchFamily="34" charset="-128"/>
              </a:rPr>
              <a:t>Scientific advice to address climate change’s (unequal) impacts on health</a:t>
            </a:r>
            <a:r>
              <a:rPr lang="en-NL" sz="2000" i="1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endParaRPr lang="nl-NL" sz="2000" i="1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Thomas </a:t>
            </a:r>
            <a:r>
              <a:rPr lang="nl-NL" dirty="0" err="1"/>
              <a:t>Elmqvist</a:t>
            </a:r>
            <a:r>
              <a:rPr lang="nl-NL" dirty="0"/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(EASAC)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i="1" kern="0" dirty="0">
                <a:solidFill>
                  <a:srgbClr val="004C84"/>
                </a:solidFill>
                <a:ea typeface="ＭＳ Ｐゴシック" pitchFamily="34" charset="-128"/>
              </a:rPr>
              <a:t>Food production and food security in a changing climate</a:t>
            </a:r>
            <a:r>
              <a:rPr lang="en-NL" sz="2000" i="1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endParaRPr lang="nl-NL" sz="2000" i="1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Zsolt Molnár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(Centre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Ecological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Research, Budapest)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i="1" kern="0" dirty="0">
                <a:solidFill>
                  <a:srgbClr val="004C84"/>
                </a:solidFill>
                <a:ea typeface="ＭＳ Ｐゴシック" pitchFamily="34" charset="-128"/>
              </a:rPr>
              <a:t>Knowledge co-production between science and traditional, indigenous and local knowledge in global science-policy fora on biodiversity </a:t>
            </a:r>
            <a:endParaRPr lang="nl-NL" sz="2000" i="1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Panel </a:t>
            </a:r>
            <a:r>
              <a:rPr lang="nl-NL" dirty="0" err="1"/>
              <a:t>discussion</a:t>
            </a:r>
            <a:r>
              <a:rPr lang="nl-NL" dirty="0"/>
              <a:t>, </a:t>
            </a:r>
            <a:r>
              <a:rPr lang="nl-NL" dirty="0" err="1"/>
              <a:t>moderated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Wim van </a:t>
            </a:r>
            <a:r>
              <a:rPr lang="nl-NL" dirty="0" err="1"/>
              <a:t>Saarloos</a:t>
            </a:r>
            <a:r>
              <a:rPr lang="nl-NL" dirty="0"/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(EASAC)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20133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A53FD-47F4-7691-00C9-C689633F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9171-3156-C9C0-A1CD-D2FC73E0C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b="1" kern="0" dirty="0">
                <a:ea typeface="ＭＳ Ｐゴシック"/>
              </a:rPr>
              <a:t>EASAC</a:t>
            </a:r>
            <a:br>
              <a:rPr lang="de-DE" sz="3600" b="1" kern="0" dirty="0">
                <a:ea typeface="ＭＳ Ｐゴシック"/>
              </a:rPr>
            </a:br>
            <a:r>
              <a:rPr lang="en-NL" sz="3600" b="1" i="1" kern="0" dirty="0">
                <a:ea typeface="ＭＳ Ｐゴシック"/>
              </a:rPr>
              <a:t>European Academies Science Advisory Council</a:t>
            </a:r>
            <a:br>
              <a:rPr lang="de-DE" sz="4800" b="1" kern="0" dirty="0">
                <a:ea typeface="ＭＳ Ｐゴシック"/>
              </a:rPr>
            </a:br>
            <a:endParaRPr lang="en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667EE-A20D-37B2-7322-F0E1F974EBAF}"/>
              </a:ext>
            </a:extLst>
          </p:cNvPr>
          <p:cNvSpPr txBox="1">
            <a:spLocks noChangeArrowheads="1"/>
          </p:cNvSpPr>
          <p:nvPr/>
        </p:nvSpPr>
        <p:spPr>
          <a:xfrm>
            <a:off x="539810" y="2146613"/>
            <a:ext cx="7499785" cy="1152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C84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737373"/>
                </a:solidFill>
                <a:latin typeface="Georgia" pitchFamily="-110" charset="0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37373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37373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37373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37373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37373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en-US" sz="2000" b="1" kern="0" dirty="0">
                <a:solidFill>
                  <a:srgbClr val="004C84"/>
                </a:solidFill>
                <a:ea typeface="ＭＳ Ｐゴシック" pitchFamily="34" charset="-128"/>
              </a:rPr>
              <a:t>25 national science academies of EU </a:t>
            </a:r>
            <a:r>
              <a:rPr lang="en-US" sz="2000" kern="0" dirty="0">
                <a:solidFill>
                  <a:srgbClr val="004C84"/>
                </a:solidFill>
                <a:ea typeface="ＭＳ Ｐゴシック" pitchFamily="34" charset="-128"/>
              </a:rPr>
              <a:t>member states and those of Norway, Switzerland, UK plus Academia Europaea</a:t>
            </a:r>
            <a:br>
              <a:rPr lang="en-US" sz="2000" kern="0" dirty="0">
                <a:solidFill>
                  <a:srgbClr val="004C84"/>
                </a:solidFill>
                <a:ea typeface="ＭＳ Ｐゴシック" pitchFamily="34" charset="-128"/>
              </a:rPr>
            </a:br>
            <a:r>
              <a:rPr lang="en-US" sz="2000" kern="0" dirty="0">
                <a:solidFill>
                  <a:srgbClr val="004C84"/>
                </a:solidFill>
                <a:ea typeface="ＭＳ Ｐゴシック" pitchFamily="34" charset="-128"/>
              </a:rPr>
              <a:t>+ association with other networks of academies</a:t>
            </a:r>
          </a:p>
          <a:p>
            <a:pPr marL="0" indent="0">
              <a:buFontTx/>
              <a:buNone/>
              <a:defRPr/>
            </a:pPr>
            <a:endParaRPr lang="de-DE" sz="1600" kern="0" dirty="0">
              <a:ea typeface="ＭＳ Ｐゴシック" pitchFamily="34" charset="-128"/>
            </a:endParaRPr>
          </a:p>
          <a:p>
            <a:pPr>
              <a:defRPr/>
            </a:pPr>
            <a:endParaRPr lang="de-DE" sz="1600" kern="0" dirty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de-DE" sz="1600" kern="0" dirty="0">
              <a:ea typeface="ＭＳ Ｐゴシック" pitchFamily="34" charset="-128"/>
            </a:endParaRPr>
          </a:p>
          <a:p>
            <a:pPr>
              <a:defRPr/>
            </a:pPr>
            <a:endParaRPr lang="de-DE" sz="1600" kern="0" dirty="0">
              <a:ea typeface="ＭＳ Ｐゴシック" pitchFamily="34" charset="-128"/>
            </a:endParaRP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B4C653C3-3C68-0CB9-094C-D64DD9FE2D2B}"/>
              </a:ext>
            </a:extLst>
          </p:cNvPr>
          <p:cNvSpPr txBox="1"/>
          <p:nvPr/>
        </p:nvSpPr>
        <p:spPr>
          <a:xfrm>
            <a:off x="569793" y="3174130"/>
            <a:ext cx="598538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b="1" i="1" u="sng" dirty="0">
                <a:solidFill>
                  <a:srgbClr val="004C84"/>
                </a:solidFill>
                <a:ea typeface="ＭＳ Ｐゴシック" pitchFamily="34" charset="-128"/>
              </a:rPr>
              <a:t>independent</a:t>
            </a:r>
            <a:r>
              <a:rPr lang="en-US" sz="2000" b="1" dirty="0">
                <a:solidFill>
                  <a:srgbClr val="004C84"/>
                </a:solidFill>
                <a:ea typeface="ＭＳ Ｐゴシック" pitchFamily="34" charset="-128"/>
              </a:rPr>
              <a:t> science for policy advice </a:t>
            </a:r>
            <a:r>
              <a:rPr lang="en-US" sz="2000" dirty="0">
                <a:solidFill>
                  <a:srgbClr val="004C84"/>
                </a:solidFill>
                <a:ea typeface="ＭＳ Ｐゴシック" pitchFamily="34" charset="-128"/>
              </a:rPr>
              <a:t>aimed at Europe focused on three main themes: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4C84"/>
                </a:solidFill>
                <a:ea typeface="ＭＳ Ｐゴシック" pitchFamily="34" charset="-128"/>
              </a:rPr>
              <a:t>Environment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4C84"/>
                </a:solidFill>
                <a:ea typeface="ＭＳ Ｐゴシック" pitchFamily="34" charset="-128"/>
              </a:rPr>
              <a:t>Energy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4C84"/>
                </a:solidFill>
                <a:ea typeface="ＭＳ Ｐゴシック" pitchFamily="34" charset="-128"/>
              </a:rPr>
              <a:t>Biosciences and Public Health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DC2960E-9A84-8C26-EC47-A683E5D16409}"/>
              </a:ext>
            </a:extLst>
          </p:cNvPr>
          <p:cNvSpPr txBox="1"/>
          <p:nvPr/>
        </p:nvSpPr>
        <p:spPr>
          <a:xfrm>
            <a:off x="539810" y="5364682"/>
            <a:ext cx="5433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4C84"/>
                </a:solidFill>
                <a:ea typeface="ＭＳ Ｐゴシック" pitchFamily="34" charset="-128"/>
              </a:rPr>
              <a:t>Regional network of global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97005-32BE-AE71-B7FE-16242FD1E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877" b="24695"/>
          <a:stretch/>
        </p:blipFill>
        <p:spPr>
          <a:xfrm>
            <a:off x="9892146" y="95148"/>
            <a:ext cx="2209798" cy="1136468"/>
          </a:xfrm>
          <a:prstGeom prst="rect">
            <a:avLst/>
          </a:prstGeom>
        </p:spPr>
      </p:pic>
      <p:pic>
        <p:nvPicPr>
          <p:cNvPr id="10" name="Picture 2" descr="Wat is het verschil tussen Schengen en de EU? - Schengenvisum.info">
            <a:extLst>
              <a:ext uri="{FF2B5EF4-FFF2-40B4-BE49-F238E27FC236}">
                <a16:creationId xmlns:a16="http://schemas.microsoft.com/office/drawing/2014/main" id="{3A68690E-3693-8981-4150-38830D17B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"/>
          <a:stretch/>
        </p:blipFill>
        <p:spPr bwMode="auto">
          <a:xfrm>
            <a:off x="8277102" y="2268144"/>
            <a:ext cx="3550722" cy="34966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200BE7E-CB4C-04D0-2508-FC99591CB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10" y="5328566"/>
            <a:ext cx="1185552" cy="5909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23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FA64D-F435-10BA-D3DD-21BDC014E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E0B410-7438-FB04-9685-5F4B5B083178}"/>
              </a:ext>
            </a:extLst>
          </p:cNvPr>
          <p:cNvSpPr/>
          <p:nvPr/>
        </p:nvSpPr>
        <p:spPr>
          <a:xfrm>
            <a:off x="1399808" y="1998505"/>
            <a:ext cx="9681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Presentation Nader</a:t>
            </a:r>
            <a:endParaRPr lang="en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053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55808-ADAD-90FA-F4B6-1268C3430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5811-A48B-F13D-9B27-53DB1ADDB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policy </a:t>
            </a:r>
            <a:r>
              <a:rPr lang="nl-NL" dirty="0" err="1"/>
              <a:t>advice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academies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EEED8-A454-7171-69A9-1738413DF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err="1"/>
              <a:t>Individual</a:t>
            </a:r>
            <a:r>
              <a:rPr lang="nl-NL" dirty="0"/>
              <a:t> academies </a:t>
            </a:r>
            <a:r>
              <a:rPr lang="nl-NL" dirty="0" err="1"/>
              <a:t>aimed</a:t>
            </a:r>
            <a:r>
              <a:rPr lang="nl-NL" dirty="0"/>
              <a:t> at a single statement </a:t>
            </a:r>
            <a:br>
              <a:rPr lang="nl-NL" dirty="0"/>
            </a:b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e.g. S20 academies of G20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countries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b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</a:b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sometimes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also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policy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for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science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advice</a:t>
            </a:r>
            <a:endParaRPr lang="nl-NL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organisations</a:t>
            </a:r>
            <a:r>
              <a:rPr lang="nl-NL" dirty="0"/>
              <a:t> like EASAC </a:t>
            </a:r>
            <a:br>
              <a:rPr lang="nl-NL" dirty="0"/>
            </a:b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focused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on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science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for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policy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advice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at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continents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etc</a:t>
            </a:r>
            <a:b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</a:b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focused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on topics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which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transcend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national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level</a:t>
            </a:r>
            <a:b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</a:b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working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together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at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global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level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through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IAP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Individual</a:t>
            </a:r>
            <a:r>
              <a:rPr lang="nl-NL" dirty="0"/>
              <a:t> academies </a:t>
            </a:r>
            <a:br>
              <a:rPr lang="nl-NL" dirty="0"/>
            </a:b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enormous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diversity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in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strengths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and</a:t>
            </a:r>
            <a:r>
              <a:rPr lang="nl-NL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r>
              <a:rPr lang="nl-NL" kern="0" dirty="0" err="1">
                <a:solidFill>
                  <a:srgbClr val="004C84"/>
                </a:solidFill>
                <a:ea typeface="ＭＳ Ｐゴシック" pitchFamily="34" charset="-128"/>
              </a:rPr>
              <a:t>roles</a:t>
            </a:r>
            <a:endParaRPr lang="nl-NL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nl-NL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endParaRPr lang="en-HU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37F92313-346E-0F10-1B59-00625963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206" y="1377435"/>
            <a:ext cx="2150009" cy="15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7243EF-89CB-AE91-D5BE-535DAD800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877" b="24695"/>
          <a:stretch/>
        </p:blipFill>
        <p:spPr>
          <a:xfrm>
            <a:off x="9424271" y="3126285"/>
            <a:ext cx="1083880" cy="5574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B9FB35C-903B-A773-31C6-CFAD2FFB05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63" y="4164643"/>
            <a:ext cx="1307873" cy="6519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7" name="Picture 3" descr="NASAC">
            <a:extLst>
              <a:ext uri="{FF2B5EF4-FFF2-40B4-BE49-F238E27FC236}">
                <a16:creationId xmlns:a16="http://schemas.microsoft.com/office/drawing/2014/main" id="{F0DDCE43-57D0-3006-418A-1A3878DB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750" y="4177962"/>
            <a:ext cx="686613" cy="6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ASSA - The Association of Academies and Societies of ...">
            <a:extLst>
              <a:ext uri="{FF2B5EF4-FFF2-40B4-BE49-F238E27FC236}">
                <a16:creationId xmlns:a16="http://schemas.microsoft.com/office/drawing/2014/main" id="{5922E44F-BA45-7C63-F950-2EAEBCD0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65" y="4156189"/>
            <a:ext cx="771062" cy="7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hlinkClick r:id="rId9"/>
            <a:extLst>
              <a:ext uri="{FF2B5EF4-FFF2-40B4-BE49-F238E27FC236}">
                <a16:creationId xmlns:a16="http://schemas.microsoft.com/office/drawing/2014/main" id="{66F4169C-7C13-8CDC-207E-E009E68F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1" y="5297513"/>
            <a:ext cx="1180775" cy="3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11D813C7-B677-4047-411F-9F1C32B2D312}"/>
              </a:ext>
            </a:extLst>
          </p:cNvPr>
          <p:cNvSpPr/>
          <p:nvPr/>
        </p:nvSpPr>
        <p:spPr>
          <a:xfrm rot="16200000">
            <a:off x="9830984" y="3835328"/>
            <a:ext cx="425983" cy="166353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ED31D511-FC58-A48F-4D64-49E7D5635BC4}"/>
              </a:ext>
            </a:extLst>
          </p:cNvPr>
          <p:cNvSpPr/>
          <p:nvPr/>
        </p:nvSpPr>
        <p:spPr>
          <a:xfrm rot="16200000">
            <a:off x="9830984" y="4957280"/>
            <a:ext cx="425983" cy="166353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F097BCF3-D5C1-30FD-4925-E77B52FA968E}"/>
              </a:ext>
            </a:extLst>
          </p:cNvPr>
          <p:cNvSpPr/>
          <p:nvPr/>
        </p:nvSpPr>
        <p:spPr>
          <a:xfrm>
            <a:off x="8905446" y="4419781"/>
            <a:ext cx="425983" cy="166353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B0E71C29-B2C5-4AF0-74C7-07CB13086D27}"/>
              </a:ext>
            </a:extLst>
          </p:cNvPr>
          <p:cNvSpPr/>
          <p:nvPr/>
        </p:nvSpPr>
        <p:spPr>
          <a:xfrm>
            <a:off x="10780389" y="4419781"/>
            <a:ext cx="425983" cy="166353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582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BFF64-F60A-636F-AB38-67E505E4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697E-CB07-4152-043E-4D79BA4CCD28}"/>
              </a:ext>
            </a:extLst>
          </p:cNvPr>
          <p:cNvSpPr/>
          <p:nvPr/>
        </p:nvSpPr>
        <p:spPr>
          <a:xfrm>
            <a:off x="1399808" y="1998505"/>
            <a:ext cx="96818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Presentations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Castro,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Elmqvist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and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Molnár</a:t>
            </a:r>
            <a:endParaRPr lang="en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86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A202C-6E7F-72FE-EC8F-8A6F6902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C2AA19-35A0-87A5-C914-58A5F4DAA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725611"/>
            <a:ext cx="10515600" cy="944181"/>
          </a:xfrm>
        </p:spPr>
        <p:txBody>
          <a:bodyPr/>
          <a:lstStyle/>
          <a:p>
            <a:r>
              <a:rPr lang="en-GB" sz="3600" dirty="0"/>
              <a:t>Panel discussion</a:t>
            </a:r>
            <a:endParaRPr lang="en-HU" sz="3600" i="1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8AF0AA5-4F7A-1B26-4ECF-3DEC7DAB7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" y="1097484"/>
            <a:ext cx="10515600" cy="3493008"/>
          </a:xfrm>
        </p:spPr>
        <p:txBody>
          <a:bodyPr/>
          <a:lstStyle/>
          <a:p>
            <a:endParaRPr lang="nl-NL" dirty="0"/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Helena Nader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(ABC)</a:t>
            </a:r>
            <a:br>
              <a:rPr lang="nl-NL" dirty="0"/>
            </a:br>
            <a:r>
              <a:rPr lang="en-GB" sz="2000" i="1" kern="0" dirty="0">
                <a:solidFill>
                  <a:srgbClr val="004C84"/>
                </a:solidFill>
                <a:ea typeface="ＭＳ Ｐゴシック" pitchFamily="34" charset="-128"/>
              </a:rPr>
              <a:t>Science Recommendations to the G20  </a:t>
            </a: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Rosa Castro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(EASAC)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i="1" kern="0" dirty="0">
                <a:solidFill>
                  <a:srgbClr val="004C84"/>
                </a:solidFill>
                <a:ea typeface="ＭＳ Ｐゴシック" pitchFamily="34" charset="-128"/>
              </a:rPr>
              <a:t>Scientific advice to address climate change’s (unequal) impacts on health</a:t>
            </a:r>
            <a:r>
              <a:rPr lang="en-NL" sz="2000" i="1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endParaRPr lang="nl-NL" sz="2000" i="1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Thomas </a:t>
            </a:r>
            <a:r>
              <a:rPr lang="nl-NL" dirty="0" err="1"/>
              <a:t>Elmqvist</a:t>
            </a:r>
            <a:r>
              <a:rPr lang="nl-NL" dirty="0"/>
              <a:t>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(EASAC)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i="1" kern="0" dirty="0">
                <a:solidFill>
                  <a:srgbClr val="004C84"/>
                </a:solidFill>
                <a:ea typeface="ＭＳ Ｐゴシック" pitchFamily="34" charset="-128"/>
              </a:rPr>
              <a:t>Food production and food security in a changing climate</a:t>
            </a:r>
            <a:r>
              <a:rPr lang="en-NL" sz="2000" i="1" kern="0" dirty="0">
                <a:solidFill>
                  <a:srgbClr val="004C84"/>
                </a:solidFill>
                <a:ea typeface="ＭＳ Ｐゴシック" pitchFamily="34" charset="-128"/>
              </a:rPr>
              <a:t> </a:t>
            </a:r>
            <a:endParaRPr lang="nl-NL" sz="2000" i="1" kern="0" dirty="0">
              <a:solidFill>
                <a:srgbClr val="004C84"/>
              </a:solidFill>
              <a:ea typeface="ＭＳ Ｐゴシック" pitchFamily="34" charset="-128"/>
            </a:endParaRP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nl-NL" dirty="0"/>
              <a:t>Zsolt Molnár 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(Centre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>
                <a:solidFill>
                  <a:schemeClr val="bg1">
                    <a:lumMod val="50000"/>
                  </a:schemeClr>
                </a:solidFill>
              </a:rPr>
              <a:t>Ecological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 Research)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i="1" kern="0" dirty="0">
                <a:solidFill>
                  <a:srgbClr val="004C84"/>
                </a:solidFill>
                <a:ea typeface="ＭＳ Ｐゴシック" pitchFamily="34" charset="-128"/>
              </a:rPr>
              <a:t>Knowledge co-production between science and traditional, indigenous and local knowledge in global science-policy fora on biodiversity </a:t>
            </a:r>
          </a:p>
          <a:p>
            <a:pPr marL="342900" indent="-203200">
              <a:buFont typeface="Arial" panose="020B0604020202020204" pitchFamily="34" charset="0"/>
              <a:buChar char="•"/>
            </a:pPr>
            <a:r>
              <a:rPr lang="en-US" dirty="0"/>
              <a:t>Jason Jabbour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(UN Environment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nl-NL" i="1" dirty="0"/>
            </a:br>
            <a:br>
              <a:rPr lang="nl-NL" i="1" dirty="0"/>
            </a:br>
            <a:r>
              <a:rPr lang="nl-NL" i="1" dirty="0"/>
              <a:t>The </a:t>
            </a:r>
            <a:r>
              <a:rPr lang="nl-NL" i="1" dirty="0" err="1"/>
              <a:t>audience</a:t>
            </a:r>
            <a:r>
              <a:rPr lang="nl-NL" i="1" dirty="0"/>
              <a:t> </a:t>
            </a:r>
            <a:r>
              <a:rPr lang="nl-NL" i="1" dirty="0" err="1"/>
              <a:t>can</a:t>
            </a:r>
            <a:r>
              <a:rPr lang="nl-NL" i="1" dirty="0"/>
              <a:t> </a:t>
            </a:r>
            <a:r>
              <a:rPr lang="nl-NL" i="1" dirty="0" err="1"/>
              <a:t>ask</a:t>
            </a:r>
            <a:r>
              <a:rPr lang="nl-NL" i="1" dirty="0"/>
              <a:t> </a:t>
            </a:r>
            <a:r>
              <a:rPr lang="nl-NL" i="1" dirty="0" err="1"/>
              <a:t>questions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panel </a:t>
            </a:r>
            <a:r>
              <a:rPr lang="nl-NL" i="1" dirty="0" err="1"/>
              <a:t>during</a:t>
            </a:r>
            <a:r>
              <a:rPr lang="nl-NL" i="1" dirty="0"/>
              <a:t> </a:t>
            </a:r>
            <a:r>
              <a:rPr lang="nl-NL" i="1" dirty="0" err="1"/>
              <a:t>the</a:t>
            </a:r>
            <a:r>
              <a:rPr lang="nl-NL" i="1" dirty="0"/>
              <a:t> second half</a:t>
            </a:r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9876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B76EF-99CA-7A76-FF12-A8C277214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B2282-4F02-9F42-E11C-66D456AC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98" y="213547"/>
            <a:ext cx="5092323" cy="595865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E8BEB42-5BCB-124A-CA41-FE1733EE8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682496"/>
            <a:ext cx="4966499" cy="3493008"/>
          </a:xfrm>
        </p:spPr>
        <p:txBody>
          <a:bodyPr>
            <a:normAutofit fontScale="85000" lnSpcReduction="20000"/>
          </a:bodyPr>
          <a:lstStyle/>
          <a:p>
            <a:r>
              <a:rPr lang="sv-SE" sz="2600" b="1" dirty="0"/>
              <a:t>The </a:t>
            </a:r>
            <a:r>
              <a:rPr lang="sv-SE" sz="2600" b="1" dirty="0" err="1"/>
              <a:t>multiple</a:t>
            </a:r>
            <a:r>
              <a:rPr lang="sv-SE" sz="2600" b="1" dirty="0"/>
              <a:t> </a:t>
            </a:r>
            <a:r>
              <a:rPr lang="sv-SE" sz="2600" b="1" dirty="0" err="1"/>
              <a:t>evidence</a:t>
            </a:r>
            <a:r>
              <a:rPr lang="sv-SE" sz="2600" b="1" dirty="0"/>
              <a:t> </a:t>
            </a:r>
            <a:r>
              <a:rPr lang="sv-SE" sz="2600" b="1" dirty="0" err="1"/>
              <a:t>base</a:t>
            </a:r>
            <a:r>
              <a:rPr lang="sv-SE" sz="2600" b="1" dirty="0"/>
              <a:t> approach</a:t>
            </a:r>
            <a:br>
              <a:rPr lang="sv-SE" sz="2600" b="1" dirty="0"/>
            </a:br>
            <a:endParaRPr lang="sv-SE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/>
              <a:t>Diverse </a:t>
            </a:r>
            <a:r>
              <a:rPr lang="sv-SE" sz="2600" dirty="0" err="1"/>
              <a:t>knowledge</a:t>
            </a:r>
            <a:r>
              <a:rPr lang="sv-SE" sz="2600" dirty="0"/>
              <a:t> systems </a:t>
            </a:r>
            <a:r>
              <a:rPr lang="sv-SE" sz="2600" dirty="0" err="1"/>
              <a:t>contribute</a:t>
            </a:r>
            <a:r>
              <a:rPr lang="sv-SE" sz="2600" dirty="0"/>
              <a:t> to </a:t>
            </a:r>
            <a:r>
              <a:rPr lang="sv-SE" sz="2600" dirty="0" err="1"/>
              <a:t>generate</a:t>
            </a:r>
            <a:r>
              <a:rPr lang="sv-SE" sz="2600" dirty="0"/>
              <a:t> an </a:t>
            </a:r>
            <a:r>
              <a:rPr lang="sv-SE" sz="2600" dirty="0" err="1"/>
              <a:t>enriched</a:t>
            </a:r>
            <a:r>
              <a:rPr lang="sv-SE" sz="2600" dirty="0"/>
              <a:t> </a:t>
            </a:r>
            <a:r>
              <a:rPr lang="sv-SE" sz="2600" dirty="0" err="1"/>
              <a:t>picture</a:t>
            </a:r>
            <a:endParaRPr lang="sv-SE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600" dirty="0" err="1"/>
              <a:t>This</a:t>
            </a:r>
            <a:r>
              <a:rPr lang="sv-SE" sz="2600" dirty="0"/>
              <a:t> serve as a </a:t>
            </a:r>
            <a:r>
              <a:rPr lang="sv-SE" sz="2600" dirty="0" err="1"/>
              <a:t>legitimate</a:t>
            </a:r>
            <a:r>
              <a:rPr lang="sv-SE" sz="2600" dirty="0"/>
              <a:t> </a:t>
            </a:r>
            <a:r>
              <a:rPr lang="sv-SE" sz="2600" dirty="0" err="1"/>
              <a:t>starting</a:t>
            </a:r>
            <a:r>
              <a:rPr lang="sv-SE" sz="2600" dirty="0"/>
              <a:t> </a:t>
            </a:r>
            <a:r>
              <a:rPr lang="sv-SE" sz="2600" dirty="0" err="1"/>
              <a:t>point</a:t>
            </a:r>
            <a:r>
              <a:rPr lang="sv-SE" sz="2600" dirty="0"/>
              <a:t> for </a:t>
            </a:r>
            <a:r>
              <a:rPr lang="sv-SE" sz="2600" dirty="0" err="1"/>
              <a:t>analyses</a:t>
            </a:r>
            <a:r>
              <a:rPr lang="sv-SE" sz="2600" dirty="0"/>
              <a:t> and co-</a:t>
            </a:r>
            <a:r>
              <a:rPr lang="sv-SE" sz="2600" dirty="0" err="1"/>
              <a:t>production</a:t>
            </a:r>
            <a:r>
              <a:rPr lang="sv-SE" sz="2600" dirty="0"/>
              <a:t> </a:t>
            </a:r>
            <a:r>
              <a:rPr lang="sv-SE" sz="2600" dirty="0" err="1"/>
              <a:t>of</a:t>
            </a:r>
            <a:r>
              <a:rPr lang="sv-SE" sz="2600" dirty="0"/>
              <a:t> </a:t>
            </a:r>
            <a:r>
              <a:rPr lang="sv-SE" sz="2600" dirty="0" err="1"/>
              <a:t>knowledge</a:t>
            </a:r>
            <a:endParaRPr lang="sv-SE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600" dirty="0"/>
          </a:p>
          <a:p>
            <a:pPr algn="r"/>
            <a:r>
              <a:rPr lang="sv-SE" sz="2600" dirty="0"/>
              <a:t>Tengö et al. 2014</a:t>
            </a:r>
          </a:p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00559476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422</TotalTime>
  <Words>407</Words>
  <Application>Microsoft Macintosh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Aptos</vt:lpstr>
      <vt:lpstr>Arial</vt:lpstr>
      <vt:lpstr>Calibri</vt:lpstr>
      <vt:lpstr>Courier New</vt:lpstr>
      <vt:lpstr>Wingdings</vt:lpstr>
      <vt:lpstr>Section Theme</vt:lpstr>
      <vt:lpstr>Custom Design</vt:lpstr>
      <vt:lpstr>PowerPoint Presentation</vt:lpstr>
      <vt:lpstr>Thematic session III/b – The Science-Policy Interface: Implementation of Agenda 2030 and the SDGs</vt:lpstr>
      <vt:lpstr>Outline of session III/b The Science-Policy Interface: Implementation of Agenda 2030 and the SDGs</vt:lpstr>
      <vt:lpstr>EASAC European Academies Science Advisory Council </vt:lpstr>
      <vt:lpstr>PowerPoint Presentation</vt:lpstr>
      <vt:lpstr>Science for policy advice by academies</vt:lpstr>
      <vt:lpstr>PowerPoint Presentation</vt:lpstr>
      <vt:lpstr>Panel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Nánási László András</dc:creator>
  <cp:lastModifiedBy>Saarloos, W. van (Wim)</cp:lastModifiedBy>
  <cp:revision>19</cp:revision>
  <dcterms:created xsi:type="dcterms:W3CDTF">2024-10-31T11:44:22Z</dcterms:created>
  <dcterms:modified xsi:type="dcterms:W3CDTF">2024-11-18T13:05:09Z</dcterms:modified>
</cp:coreProperties>
</file>