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327" r:id="rId3"/>
    <p:sldId id="974" r:id="rId4"/>
    <p:sldId id="935" r:id="rId5"/>
    <p:sldId id="985" r:id="rId6"/>
    <p:sldId id="990" r:id="rId7"/>
    <p:sldId id="991" r:id="rId8"/>
    <p:sldId id="993" r:id="rId9"/>
    <p:sldId id="994" r:id="rId10"/>
    <p:sldId id="10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6405"/>
  </p:normalViewPr>
  <p:slideViewPr>
    <p:cSldViewPr snapToGrid="0">
      <p:cViewPr varScale="1">
        <p:scale>
          <a:sx n="113" d="100"/>
          <a:sy n="113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3FEC-A877-1243-888E-A468BCD4C9BD}" type="datetimeFigureOut"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6317A-47E4-1E4D-AFE5-DDB73D8877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51286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18A98-D0FE-E53E-80B9-6E176EB44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13466-827D-FEC8-E0C3-2F63C52F8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62665-2FE2-838D-BDE5-3B1E4F05E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Clr>
                <a:srgbClr val="ED7D31"/>
              </a:buClr>
              <a:buSzPct val="125000"/>
              <a:defRPr sz="24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US" dirty="0">
              <a:solidFill>
                <a:srgbClr val="002060"/>
              </a:solidFill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B2635-17C6-FD5C-2BE6-339E87FCF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B740E-AF62-7B40-BD58-D78713E269D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A1C47"/>
                </a:solidFill>
                <a:effectLst/>
                <a:uLnTx/>
                <a:uFillTx/>
                <a:latin typeface="Ubuntu" panose="020B0504030602030204" pitchFamily="34" charset="0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A1C47"/>
              </a:solidFill>
              <a:effectLst/>
              <a:uLnTx/>
              <a:uFillTx/>
              <a:latin typeface="Ubuntu" panose="020B050403060203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07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T"/>
              <a:t>Reorganize a bit with the wordings as above with better or newer picture(s). Perhaps Italicsonly for gender, ethnicity..</a:t>
            </a:r>
          </a:p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454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47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Line spacings after bullet points and the first line.</a:t>
            </a:r>
          </a:p>
        </p:txBody>
      </p:sp>
    </p:spTree>
    <p:extLst>
      <p:ext uri="{BB962C8B-B14F-4D97-AF65-F5344CB8AC3E}">
        <p14:creationId xmlns:p14="http://schemas.microsoft.com/office/powerpoint/2010/main" val="91599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Line spacings after bullet points and the first line.</a:t>
            </a:r>
          </a:p>
        </p:txBody>
      </p:sp>
    </p:spTree>
    <p:extLst>
      <p:ext uri="{BB962C8B-B14F-4D97-AF65-F5344CB8AC3E}">
        <p14:creationId xmlns:p14="http://schemas.microsoft.com/office/powerpoint/2010/main" val="4179292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Consistent color and fonts. Line spacings. </a:t>
            </a:r>
          </a:p>
        </p:txBody>
      </p:sp>
    </p:spTree>
    <p:extLst>
      <p:ext uri="{BB962C8B-B14F-4D97-AF65-F5344CB8AC3E}">
        <p14:creationId xmlns:p14="http://schemas.microsoft.com/office/powerpoint/2010/main" val="53885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FCCC-0DFB-E62D-355B-53BAFB78A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1AA2E-D24D-D0D8-55AF-5E34BB2EE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0AFCB-83BF-7C01-869E-31E78746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831A7-D5EF-76D7-42E9-A15C195B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74730-46ED-476D-031A-ACF6BFF5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D487-0A0B-D035-2ABA-42DB2015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E370-DEA6-6754-4AFB-3E10DC1DF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42671-7EA8-332C-4CD3-3B64BA18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0B625-BF10-76E2-54E9-C07772AA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3B310-9D25-EBA4-0E16-92C2D395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3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D6E6DC-0FD1-0A05-DD3D-AA27766F3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C4629-278C-28DA-3C52-24BF35250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C6AD9-61F8-0F34-B7D8-6EF9498F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44996-BEED-D722-0779-32887748A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2FCA-EF1E-061B-8B38-B80C5B00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74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60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7C46-A3BE-7F5C-BA35-3F2B3CD1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F8EC5-9064-42F4-AFE9-4FE689D1A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4D304-6FAC-7ED4-7192-C45300F4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807E-0827-275B-D05B-F1350543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15A17-89F5-2E58-FE52-F0E723876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9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D34A-BA8A-0E9D-EA0B-3C937E4F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73DCC-5D56-C780-3ADA-E6CA30CBA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26A00-6559-49B0-9FC0-41670F91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ADCE-BA04-A8AB-D9DB-3B25A8F2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44D16-A947-3F92-0944-AA445DA3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255A-7C6B-28B3-F4DD-16F08BDB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ABBF-F69A-27B1-CD48-DBC0785FC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113B9-6892-2F90-A089-F0E3BFAB0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44B70-4E83-7F5C-176B-F65C633A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0973C-4601-1E64-E0BB-BFA78F62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2C52D-67CE-7C07-55DB-05EF48E0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F450-9628-9931-0E31-D78FA9BE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C50C-BC2F-7C3F-553B-880480D3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87D4-EC39-6FD3-411E-B974313A1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B67C2-3254-9F10-4997-BB13D9896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D2FBA-4FC6-886B-D71E-873794631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ED673-6411-55EE-017F-A8A45111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C264D-457F-65C3-583F-2DA95351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E87E5-B2C4-C008-EFD8-1C11DC3C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A49-129D-A8FD-1D1E-ABDC9AB5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8DEC2-4E78-FDB3-AD28-C38FCFC5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4B3EA-7F17-8FA0-0AB2-57FE7758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71544-D207-CAB4-4C58-774BBEE8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EA97E-5B91-649C-75FF-60B813F5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7513D-18CC-5C3D-A4E9-DE4B3FAD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855F9-2A99-0170-6021-3223D7DC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8851-065D-8FEC-8A47-5D3254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0703-9337-C5F4-A88E-0CCF2D872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A74EA-0105-F98D-7F1C-03973ACAF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328AF-0768-0F97-71A6-7B00422A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844BC-A5B2-ECF6-7476-57A9D242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80297-BAC8-EF04-1346-2EDE84A6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9A4B-BA25-DD72-1814-9691B10D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4DAB1-676B-8810-9015-FFE6E778C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1AAD5-D50E-61C0-D86B-9B6A5C3A3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AFA6C-04D6-F623-9115-3C3875CC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AA4BD-D237-9020-ADA0-4035A97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A5C0-BE9F-866E-5F22-F43E3986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96EFA-881B-2C91-F9D1-65B211F4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0B86F-E433-7B49-21E3-5B378E39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0A6E1-9A4A-09EA-050D-2AA94BF8C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E714-3B87-114F-93AE-A9C577E99702}" type="datetimeFigureOut"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8006C-575F-0BA9-3405-7FD219421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611A3-A06C-A73C-EEEC-578E64525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66DF-5237-5741-8511-2A78A18CB1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0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4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bg">
            <a:extLst>
              <a:ext uri="{FF2B5EF4-FFF2-40B4-BE49-F238E27FC236}">
                <a16:creationId xmlns:a16="http://schemas.microsoft.com/office/drawing/2014/main" id="{56ABF231-D03E-0183-90F7-3348DF1344EC}"/>
              </a:ext>
            </a:extLst>
          </p:cNvPr>
          <p:cNvSpPr>
            <a:spLocks/>
          </p:cNvSpPr>
          <p:nvPr/>
        </p:nvSpPr>
        <p:spPr>
          <a:xfrm>
            <a:off x="14606" y="5404142"/>
            <a:ext cx="12192000" cy="1453858"/>
          </a:xfrm>
          <a:prstGeom prst="rect">
            <a:avLst/>
          </a:prstGeom>
          <a:solidFill>
            <a:srgbClr val="2556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"/>
              <a:ea typeface="Verdana"/>
              <a:cs typeface="Verdana"/>
              <a:sym typeface="Calibri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FFA4B714-4674-4C1F-71DC-84BFDD3290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81313"/>
            <a:ext cx="12192000" cy="1095375"/>
          </a:xfrm>
          <a:prstGeom prst="rect">
            <a:avLst/>
          </a:prstGeom>
          <a:solidFill>
            <a:srgbClr val="231F20">
              <a:alpha val="50196"/>
            </a:srgbClr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Ubuntu"/>
                <a:ea typeface="Calibri"/>
                <a:cs typeface="Calibri"/>
                <a:sym typeface="Calibri"/>
              </a:rPr>
              <a:t>An International Hub for Advanced Science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Ubuntu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E2218-0A85-C9C8-7F0A-A3E1FC577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40"/>
          <a:stretch/>
        </p:blipFill>
        <p:spPr>
          <a:xfrm>
            <a:off x="3879111" y="5543959"/>
            <a:ext cx="4433777" cy="1117478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9D91E-DD5D-0E90-2D50-C92348DB2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44" t="10160" b="8449"/>
          <a:stretch/>
        </p:blipFill>
        <p:spPr>
          <a:xfrm>
            <a:off x="10494335" y="5378179"/>
            <a:ext cx="1350334" cy="1567489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5B5588-0B0A-BDD5-3525-5F9E9667F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14" r="11833"/>
          <a:stretch/>
        </p:blipFill>
        <p:spPr>
          <a:xfrm>
            <a:off x="238472" y="5154592"/>
            <a:ext cx="1888038" cy="1896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56FA3-E7E0-4B25-61FF-8365DADBF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222" y="184934"/>
            <a:ext cx="3302576" cy="11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2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90812C-1BA9-54D2-9533-BB1B583595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415968"/>
            <a:ext cx="12192000" cy="3761513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buSzPct val="125000"/>
              <a:buNone/>
            </a:pPr>
            <a:r>
              <a:rPr lang="en-GB" sz="3600" dirty="0">
                <a:solidFill>
                  <a:srgbClr val="181919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ICTP’s unique mission rests on three pillars:</a:t>
            </a:r>
            <a:endParaRPr lang="en-US" sz="3600" dirty="0">
              <a:solidFill>
                <a:srgbClr val="181919"/>
              </a:solidFill>
              <a:latin typeface="Ubuntu" panose="020B0504030602030204" pitchFamily="34" charset="0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5000"/>
              <a:buFont typeface="Ubuntu" panose="020B0504030602030204" pitchFamily="34" charset="0"/>
              <a:buChar char="›"/>
            </a:pPr>
            <a:r>
              <a:rPr lang="en-GB" sz="3600" b="1" dirty="0">
                <a:solidFill>
                  <a:srgbClr val="181919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Excellence </a:t>
            </a:r>
            <a:r>
              <a:rPr lang="en-GB" sz="3600" dirty="0">
                <a:solidFill>
                  <a:srgbClr val="181919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at the frontiers of science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5000"/>
              <a:buFont typeface="Ubuntu" panose="020B0504030602030204" pitchFamily="34" charset="0"/>
              <a:buChar char="›"/>
            </a:pPr>
            <a:r>
              <a:rPr lang="en-GB" sz="3600" b="1" dirty="0">
                <a:solidFill>
                  <a:srgbClr val="181919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Global inclusion </a:t>
            </a:r>
            <a:r>
              <a:rPr lang="en-GB" sz="3600" dirty="0">
                <a:solidFill>
                  <a:srgbClr val="181919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for scientific resources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25000"/>
              <a:buFont typeface="Ubuntu" panose="020B0504030602030204" pitchFamily="34" charset="0"/>
              <a:buChar char="›"/>
            </a:pPr>
            <a:r>
              <a:rPr lang="en-GB" sz="3600" b="1" dirty="0">
                <a:solidFill>
                  <a:srgbClr val="181919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International cooperation</a:t>
            </a:r>
            <a:r>
              <a:rPr lang="en-GB" sz="3600" dirty="0">
                <a:solidFill>
                  <a:srgbClr val="181919"/>
                </a:solidFill>
                <a:latin typeface="Ubuntu" panose="020B0504030602030204" pitchFamily="34" charset="0"/>
                <a:ea typeface="Verdana"/>
                <a:cs typeface="Verdana"/>
                <a:sym typeface="Verdana"/>
              </a:rPr>
              <a:t> through science</a:t>
            </a:r>
          </a:p>
        </p:txBody>
      </p:sp>
    </p:spTree>
    <p:extLst>
      <p:ext uri="{BB962C8B-B14F-4D97-AF65-F5344CB8AC3E}">
        <p14:creationId xmlns:p14="http://schemas.microsoft.com/office/powerpoint/2010/main" val="370296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F593-A436-A34F-3435-A21718AD9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ool numbers">
            <a:extLst>
              <a:ext uri="{FF2B5EF4-FFF2-40B4-BE49-F238E27FC236}">
                <a16:creationId xmlns:a16="http://schemas.microsoft.com/office/drawing/2014/main" id="{1BFFDE27-6B55-671D-1B02-9114DB220B2A}"/>
              </a:ext>
            </a:extLst>
          </p:cNvPr>
          <p:cNvGrpSpPr>
            <a:grpSpLocks/>
          </p:cNvGrpSpPr>
          <p:nvPr/>
        </p:nvGrpSpPr>
        <p:grpSpPr>
          <a:xfrm>
            <a:off x="1017412" y="2746199"/>
            <a:ext cx="10157176" cy="3289649"/>
            <a:chOff x="1244671" y="1924494"/>
            <a:chExt cx="10157176" cy="3289649"/>
          </a:xfrm>
        </p:grpSpPr>
        <p:sp>
          <p:nvSpPr>
            <p:cNvPr id="18" name="right textbox">
              <a:extLst>
                <a:ext uri="{FF2B5EF4-FFF2-40B4-BE49-F238E27FC236}">
                  <a16:creationId xmlns:a16="http://schemas.microsoft.com/office/drawing/2014/main" id="{E3C2465D-DE4E-F3A3-A0EF-BB1339F63FE8}"/>
                </a:ext>
              </a:extLst>
            </p:cNvPr>
            <p:cNvSpPr txBox="1">
              <a:spLocks/>
            </p:cNvSpPr>
            <p:nvPr/>
          </p:nvSpPr>
          <p:spPr>
            <a:xfrm>
              <a:off x="8706772" y="1924494"/>
              <a:ext cx="2695075" cy="32896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81919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Calibri"/>
                  <a:sym typeface="Calibri"/>
                </a:rPr>
                <a:t>Every year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2556A2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6,000+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81919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Calibri"/>
                  <a:sym typeface="Calibri"/>
                </a:rPr>
                <a:t>visiting scientists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2556A2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~60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81919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Calibri"/>
                  <a:sym typeface="Calibri"/>
                </a:rPr>
                <a:t>high level conferences</a:t>
              </a:r>
            </a:p>
          </p:txBody>
        </p:sp>
        <p:cxnSp>
          <p:nvCxnSpPr>
            <p:cNvPr id="19" name="vr">
              <a:extLst>
                <a:ext uri="{FF2B5EF4-FFF2-40B4-BE49-F238E27FC236}">
                  <a16:creationId xmlns:a16="http://schemas.microsoft.com/office/drawing/2014/main" id="{AFBC4DE6-987B-7ACC-4040-9AB7E3C968EB}"/>
                </a:ext>
              </a:extLst>
            </p:cNvPr>
            <p:cNvCxnSpPr>
              <a:cxnSpLocks/>
            </p:cNvCxnSpPr>
            <p:nvPr/>
          </p:nvCxnSpPr>
          <p:spPr>
            <a:xfrm>
              <a:off x="8213506" y="1924494"/>
              <a:ext cx="0" cy="3289649"/>
            </a:xfrm>
            <a:prstGeom prst="line">
              <a:avLst/>
            </a:prstGeom>
            <a:ln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enter textbox">
              <a:extLst>
                <a:ext uri="{FF2B5EF4-FFF2-40B4-BE49-F238E27FC236}">
                  <a16:creationId xmlns:a16="http://schemas.microsoft.com/office/drawing/2014/main" id="{B1F0A55E-AA1D-975C-A141-70C57D83F9B6}"/>
                </a:ext>
              </a:extLst>
            </p:cNvPr>
            <p:cNvSpPr txBox="1">
              <a:spLocks/>
            </p:cNvSpPr>
            <p:nvPr/>
          </p:nvSpPr>
          <p:spPr>
            <a:xfrm>
              <a:off x="4953683" y="1924494"/>
              <a:ext cx="2838042" cy="32896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81919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Calibri"/>
                  <a:sym typeface="Calibri"/>
                </a:rPr>
                <a:t>In 2023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2556A2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32%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81919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Calibri"/>
                  <a:sym typeface="Calibri"/>
                </a:rPr>
                <a:t>women scientists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2556A2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65%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81919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Calibri"/>
                  <a:sym typeface="Calibri"/>
                </a:rPr>
                <a:t>from developing countries</a:t>
              </a:r>
            </a:p>
          </p:txBody>
        </p:sp>
        <p:cxnSp>
          <p:nvCxnSpPr>
            <p:cNvPr id="16" name="vr">
              <a:extLst>
                <a:ext uri="{FF2B5EF4-FFF2-40B4-BE49-F238E27FC236}">
                  <a16:creationId xmlns:a16="http://schemas.microsoft.com/office/drawing/2014/main" id="{B473BB75-C34B-E5F7-DE78-AC3785687533}"/>
                </a:ext>
              </a:extLst>
            </p:cNvPr>
            <p:cNvCxnSpPr>
              <a:cxnSpLocks/>
            </p:cNvCxnSpPr>
            <p:nvPr/>
          </p:nvCxnSpPr>
          <p:spPr>
            <a:xfrm>
              <a:off x="4531901" y="1924494"/>
              <a:ext cx="0" cy="3289649"/>
            </a:xfrm>
            <a:prstGeom prst="line">
              <a:avLst/>
            </a:prstGeom>
            <a:ln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 textbox">
              <a:extLst>
                <a:ext uri="{FF2B5EF4-FFF2-40B4-BE49-F238E27FC236}">
                  <a16:creationId xmlns:a16="http://schemas.microsoft.com/office/drawing/2014/main" id="{B3DD8436-0B1D-9019-3B3B-A33B605B6E5B}"/>
                </a:ext>
              </a:extLst>
            </p:cNvPr>
            <p:cNvSpPr txBox="1">
              <a:spLocks/>
            </p:cNvSpPr>
            <p:nvPr/>
          </p:nvSpPr>
          <p:spPr>
            <a:xfrm>
              <a:off x="1244671" y="1924494"/>
              <a:ext cx="2994245" cy="32896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81919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Since 1970,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2556A2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190,000+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81919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Calibri"/>
                  <a:sym typeface="Calibri"/>
                </a:rPr>
                <a:t>scientific visits from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2556A2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188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81919"/>
                  </a:solidFill>
                  <a:effectLst/>
                  <a:uLnTx/>
                  <a:uFillTx/>
                  <a:latin typeface="Ubuntu" panose="020B0504030602030204" pitchFamily="34" charset="0"/>
                  <a:ea typeface="Verdana" panose="020B0604030504040204" pitchFamily="34" charset="0"/>
                  <a:cs typeface="Calibri"/>
                  <a:sym typeface="Calibri"/>
                </a:rPr>
                <a:t>countries around the world.</a:t>
              </a:r>
            </a:p>
          </p:txBody>
        </p:sp>
      </p:grpSp>
      <p:pic>
        <p:nvPicPr>
          <p:cNvPr id="8" name="header image">
            <a:extLst>
              <a:ext uri="{FF2B5EF4-FFF2-40B4-BE49-F238E27FC236}">
                <a16:creationId xmlns:a16="http://schemas.microsoft.com/office/drawing/2014/main" id="{3D08D5DA-D84B-3F25-A4F3-50DE82A7D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" t="25072" r="3021" b="53230"/>
          <a:stretch/>
        </p:blipFill>
        <p:spPr>
          <a:xfrm>
            <a:off x="0" y="0"/>
            <a:ext cx="12191996" cy="1791184"/>
          </a:xfrm>
          <a:prstGeom prst="rect">
            <a:avLst/>
          </a:prstGeom>
        </p:spPr>
      </p:pic>
      <p:sp>
        <p:nvSpPr>
          <p:cNvPr id="9" name="cool text">
            <a:extLst>
              <a:ext uri="{FF2B5EF4-FFF2-40B4-BE49-F238E27FC236}">
                <a16:creationId xmlns:a16="http://schemas.microsoft.com/office/drawing/2014/main" id="{6832E94E-4988-EC84-BE19-75F399C7A6B0}"/>
              </a:ext>
            </a:extLst>
          </p:cNvPr>
          <p:cNvSpPr txBox="1"/>
          <p:nvPr/>
        </p:nvSpPr>
        <p:spPr>
          <a:xfrm>
            <a:off x="0" y="5756625"/>
            <a:ext cx="12192000" cy="110137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125000"/>
              <a:buFontTx/>
              <a:buNone/>
              <a:tabLst/>
              <a:defRPr sz="24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181919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Verdana"/>
              </a:rPr>
              <a:t>Contributions to many breakthroughs including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2556A2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Verdana"/>
              </a:rPr>
              <a:t>5 Nobel Prizes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2456A2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2" name="cool text">
            <a:extLst>
              <a:ext uri="{FF2B5EF4-FFF2-40B4-BE49-F238E27FC236}">
                <a16:creationId xmlns:a16="http://schemas.microsoft.com/office/drawing/2014/main" id="{ADC39254-C858-4B17-D98A-A6A5C8A700A9}"/>
              </a:ext>
            </a:extLst>
          </p:cNvPr>
          <p:cNvSpPr txBox="1"/>
          <p:nvPr/>
        </p:nvSpPr>
        <p:spPr>
          <a:xfrm>
            <a:off x="-219919" y="1788292"/>
            <a:ext cx="12932780" cy="95501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456A2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Calibri"/>
              </a:rPr>
              <a:t>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Calibri"/>
              </a:rPr>
              <a:t>400+ Scientists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Calibri"/>
              </a:rPr>
              <a:t>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181919"/>
                </a:solidFill>
                <a:effectLst/>
                <a:uLnTx/>
                <a:uFillTx/>
                <a:latin typeface="Ubuntu" panose="020B0504030602030204" pitchFamily="34" charset="0"/>
                <a:ea typeface="Verdana" panose="020B0604030504040204" pitchFamily="34" charset="0"/>
                <a:cs typeface="Calibri"/>
                <a:sym typeface="Calibri"/>
              </a:rPr>
              <a:t>work at ICTP from almost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Calibri"/>
              </a:rPr>
              <a:t>100 countries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buntu"/>
              <a:ea typeface="Verdana"/>
              <a:cs typeface="Verdan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65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FB8D-F61A-D17A-0DE7-54CDC790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iploma2015PPT.jpg">
            <a:extLst>
              <a:ext uri="{FF2B5EF4-FFF2-40B4-BE49-F238E27FC236}">
                <a16:creationId xmlns:a16="http://schemas.microsoft.com/office/drawing/2014/main" id="{AA2ACFC5-0BF4-615D-5BB9-9E1989530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0" b="14777"/>
          <a:stretch/>
        </p:blipFill>
        <p:spPr bwMode="auto">
          <a:xfrm>
            <a:off x="750710" y="2443390"/>
            <a:ext cx="10690579" cy="26932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E5C23-BEA4-BD89-0E7C-8AA67ED76732}"/>
              </a:ext>
            </a:extLst>
          </p:cNvPr>
          <p:cNvSpPr txBox="1"/>
          <p:nvPr/>
        </p:nvSpPr>
        <p:spPr>
          <a:xfrm>
            <a:off x="0" y="0"/>
            <a:ext cx="12192000" cy="244339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181919"/>
                </a:solidFill>
                <a:latin typeface="Ubuntu" panose="020B0504030602030204" pitchFamily="34" charset="0"/>
              </a:rPr>
              <a:t>ICTP is a unique international research organization dedicated to making advanced science globally available </a:t>
            </a:r>
          </a:p>
          <a:p>
            <a:pPr algn="ctr"/>
            <a:r>
              <a:rPr lang="en-US" sz="3600" dirty="0">
                <a:solidFill>
                  <a:srgbClr val="181919"/>
                </a:solidFill>
                <a:latin typeface="Ubuntu" panose="020B0504030602030204" pitchFamily="34" charset="0"/>
              </a:rPr>
              <a:t>overcoming the barriers of </a:t>
            </a:r>
          </a:p>
          <a:p>
            <a:pPr algn="ctr"/>
            <a:r>
              <a:rPr lang="en-US" sz="3600" b="1" dirty="0">
                <a:solidFill>
                  <a:srgbClr val="181919"/>
                </a:solidFill>
                <a:latin typeface="Ubuntu" panose="020B0504030602030204" pitchFamily="34" charset="0"/>
              </a:rPr>
              <a:t>gender</a:t>
            </a:r>
            <a:r>
              <a:rPr lang="en-US" sz="3600" dirty="0">
                <a:solidFill>
                  <a:srgbClr val="181919"/>
                </a:solidFill>
                <a:latin typeface="Ubuntu" panose="020B0504030602030204" pitchFamily="34" charset="0"/>
              </a:rPr>
              <a:t>, </a:t>
            </a:r>
            <a:r>
              <a:rPr lang="en-US" sz="3600" b="1" dirty="0">
                <a:solidFill>
                  <a:srgbClr val="181919"/>
                </a:solidFill>
                <a:latin typeface="Ubuntu" panose="020B0504030602030204" pitchFamily="34" charset="0"/>
              </a:rPr>
              <a:t>ethnicity</a:t>
            </a:r>
            <a:r>
              <a:rPr lang="en-US" sz="3600" dirty="0">
                <a:solidFill>
                  <a:srgbClr val="181919"/>
                </a:solidFill>
                <a:latin typeface="Ubuntu" panose="020B0504030602030204" pitchFamily="34" charset="0"/>
              </a:rPr>
              <a:t>, </a:t>
            </a:r>
            <a:r>
              <a:rPr lang="en-US" sz="3600" b="1" dirty="0">
                <a:solidFill>
                  <a:srgbClr val="181919"/>
                </a:solidFill>
                <a:latin typeface="Ubuntu" panose="020B0504030602030204" pitchFamily="34" charset="0"/>
              </a:rPr>
              <a:t>geography</a:t>
            </a:r>
            <a:r>
              <a:rPr lang="en-US" sz="3600" dirty="0">
                <a:solidFill>
                  <a:srgbClr val="181919"/>
                </a:solidFill>
                <a:latin typeface="Ubuntu" panose="020B0504030602030204" pitchFamily="34" charset="0"/>
              </a:rPr>
              <a:t>, </a:t>
            </a:r>
            <a:r>
              <a:rPr lang="en-US" sz="3600" b="1" dirty="0">
                <a:solidFill>
                  <a:srgbClr val="181919"/>
                </a:solidFill>
                <a:latin typeface="Ubuntu" panose="020B0504030602030204" pitchFamily="34" charset="0"/>
              </a:rPr>
              <a:t>economics</a:t>
            </a:r>
            <a:endParaRPr lang="en-GB" sz="3600" b="1" dirty="0">
              <a:solidFill>
                <a:srgbClr val="181919"/>
              </a:solidFill>
              <a:latin typeface="Ubuntu" panose="020B05040306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D0B7C9-B422-2172-1833-0341AD52FFAF}"/>
              </a:ext>
            </a:extLst>
          </p:cNvPr>
          <p:cNvSpPr txBox="1"/>
          <p:nvPr/>
        </p:nvSpPr>
        <p:spPr>
          <a:xfrm>
            <a:off x="0" y="5166900"/>
            <a:ext cx="12192000" cy="16911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Ubuntu" panose="020B0504030602030204" pitchFamily="34" charset="0"/>
              </a:rPr>
              <a:t>This fundamental mission of ICTP now needs a </a:t>
            </a:r>
            <a:r>
              <a:rPr lang="en-US" sz="3600" b="1" dirty="0">
                <a:solidFill>
                  <a:srgbClr val="C00000"/>
                </a:solidFill>
                <a:latin typeface="Ubuntu" panose="020B0504030602030204" pitchFamily="34" charset="0"/>
              </a:rPr>
              <a:t>newer articulation</a:t>
            </a:r>
            <a:r>
              <a:rPr lang="en-US" sz="3600" dirty="0">
                <a:solidFill>
                  <a:srgbClr val="C00000"/>
                </a:solidFill>
                <a:latin typeface="Ubuntu" panose="020B0504030602030204" pitchFamily="34" charset="0"/>
              </a:rPr>
              <a:t> and </a:t>
            </a:r>
            <a:r>
              <a:rPr lang="en-US" sz="3600" b="1" dirty="0">
                <a:solidFill>
                  <a:srgbClr val="C00000"/>
                </a:solidFill>
                <a:latin typeface="Ubuntu" panose="020B0504030602030204" pitchFamily="34" charset="0"/>
              </a:rPr>
              <a:t>newer modes of implementation</a:t>
            </a:r>
            <a:endParaRPr lang="en-GB" sz="3600" b="1" dirty="0">
              <a:solidFill>
                <a:srgbClr val="C00000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0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FB8D-F61A-D17A-0DE7-54CDC790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7DAF0BEA-4DD1-4BFE-3688-6F167D070126}"/>
              </a:ext>
            </a:extLst>
          </p:cNvPr>
          <p:cNvSpPr txBox="1">
            <a:spLocks/>
          </p:cNvSpPr>
          <p:nvPr/>
        </p:nvSpPr>
        <p:spPr>
          <a:xfrm>
            <a:off x="563105" y="3730717"/>
            <a:ext cx="10231230" cy="2692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23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US" sz="2200" dirty="0">
              <a:solidFill>
                <a:srgbClr val="002060"/>
              </a:solidFill>
              <a:latin typeface="Ubuntu"/>
              <a:ea typeface="Verdana"/>
              <a:cs typeface="Verdana"/>
              <a:sym typeface="Verdana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0D008129-6270-38B1-2C1D-58948C823B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92263"/>
          </a:xfrm>
          <a:prstGeom prst="rect">
            <a:avLst/>
          </a:prstGeom>
          <a:solidFill>
            <a:srgbClr val="F3F3F3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600" b="1" dirty="0">
                <a:solidFill>
                  <a:srgbClr val="2456A2"/>
                </a:solidFill>
                <a:latin typeface="Ubuntu" panose="020B0504030602030204" pitchFamily="34" charset="0"/>
                <a:ea typeface="Verdana"/>
              </a:rPr>
              <a:t>Relevance of ICTP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23552-DBD3-9F36-D529-7FE181C119E6}"/>
              </a:ext>
            </a:extLst>
          </p:cNvPr>
          <p:cNvSpPr txBox="1"/>
          <p:nvPr/>
        </p:nvSpPr>
        <p:spPr>
          <a:xfrm>
            <a:off x="0" y="1592263"/>
            <a:ext cx="12192000" cy="5265737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lvl="0" algn="ctr" eaLnBrk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5000"/>
              <a:defRPr/>
            </a:pPr>
            <a:r>
              <a:rPr lang="en-US" sz="3600" dirty="0">
                <a:solidFill>
                  <a:srgbClr val="181919"/>
                </a:solidFill>
                <a:latin typeface="Ubuntu" panose="020B0504030602030204" pitchFamily="34" charset="0"/>
              </a:rPr>
              <a:t>New realities with new nuances that we must consider</a:t>
            </a:r>
            <a:endParaRPr lang="en-US" altLang="en-US" sz="3600" kern="1200" dirty="0">
              <a:solidFill>
                <a:srgbClr val="181919"/>
              </a:solidFill>
              <a:latin typeface="Ubuntu"/>
              <a:ea typeface="Verdana"/>
              <a:cs typeface="Verdana"/>
            </a:endParaRPr>
          </a:p>
          <a:p>
            <a:pPr marL="742950" indent="-742950"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altLang="en-US" sz="3600" kern="1200" dirty="0">
                <a:solidFill>
                  <a:srgbClr val="181919"/>
                </a:solidFill>
                <a:latin typeface="Ubuntu"/>
                <a:ea typeface="Verdana"/>
                <a:cs typeface="Verdana"/>
              </a:rPr>
              <a:t>Greater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81919"/>
                </a:solidFill>
                <a:effectLst/>
                <a:uLnTx/>
                <a:uFillTx/>
                <a:latin typeface="Ubuntu"/>
                <a:ea typeface="Verdana"/>
                <a:cs typeface="Verdana"/>
              </a:rPr>
              <a:t>need to emphasize the essential unity of pure and applied science to the public and policy makers.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altLang="en-US" sz="3600" kern="1200" dirty="0">
                <a:solidFill>
                  <a:srgbClr val="181919"/>
                </a:solidFill>
                <a:latin typeface="Ubuntu"/>
                <a:ea typeface="Verdana"/>
                <a:cs typeface="Verdana"/>
              </a:rPr>
              <a:t>Greater need to ensure equitable opportunities in the ongoing technological and scientific revolution.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GB" sz="3600" dirty="0">
                <a:solidFill>
                  <a:srgbClr val="181919"/>
                </a:solidFill>
                <a:latin typeface="Ubuntu" panose="020B0504030602030204" pitchFamily="34" charset="0"/>
              </a:rPr>
              <a:t>Greater need to ensure essential global participation to address </a:t>
            </a:r>
            <a:r>
              <a:rPr lang="en-US" sz="3600" kern="1200" dirty="0">
                <a:solidFill>
                  <a:srgbClr val="181919"/>
                </a:solidFill>
                <a:latin typeface="Ubuntu"/>
                <a:ea typeface="Verdana"/>
                <a:cs typeface="Verdana"/>
              </a:rPr>
              <a:t>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81919"/>
                </a:solidFill>
                <a:effectLst/>
                <a:uLnTx/>
                <a:uFillTx/>
                <a:latin typeface="Ubuntu"/>
                <a:ea typeface="Verdana"/>
                <a:cs typeface="Verdana"/>
              </a:rPr>
              <a:t>lobal challenges like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356220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FB8D-F61A-D17A-0DE7-54CDC790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>
            <a:extLst>
              <a:ext uri="{FF2B5EF4-FFF2-40B4-BE49-F238E27FC236}">
                <a16:creationId xmlns:a16="http://schemas.microsoft.com/office/drawing/2014/main" id="{DEAB879B-1489-299D-CFB4-4691B2A7FB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92263"/>
          </a:xfrm>
          <a:prstGeom prst="rect">
            <a:avLst/>
          </a:prstGeom>
          <a:solidFill>
            <a:srgbClr val="F3F3F3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2556A2"/>
                </a:solidFill>
                <a:effectLst/>
                <a:uLnTx/>
                <a:uFillTx/>
                <a:latin typeface="Ubuntu"/>
                <a:ea typeface="Verdana"/>
                <a:cs typeface="Verdana"/>
              </a:rPr>
              <a:t>The Future of Computing and Quantum Science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7DAF0BEA-4DD1-4BFE-3688-6F167D070126}"/>
              </a:ext>
            </a:extLst>
          </p:cNvPr>
          <p:cNvSpPr txBox="1">
            <a:spLocks/>
          </p:cNvSpPr>
          <p:nvPr/>
        </p:nvSpPr>
        <p:spPr>
          <a:xfrm>
            <a:off x="980385" y="3730717"/>
            <a:ext cx="10231230" cy="2692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23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US" sz="2200" dirty="0">
              <a:solidFill>
                <a:srgbClr val="002060"/>
              </a:solidFill>
              <a:latin typeface="Ubuntu"/>
              <a:ea typeface="Verdana"/>
              <a:cs typeface="Verdana"/>
              <a:sym typeface="Verdan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A4AEE-37EB-007B-7B0B-39BB81D99E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592262"/>
            <a:ext cx="12192000" cy="52657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kern="1200" dirty="0">
                <a:solidFill>
                  <a:srgbClr val="181919"/>
                </a:solidFill>
                <a:latin typeface="Ubuntu"/>
              </a:rPr>
              <a:t>The modern Scientific Method</a:t>
            </a:r>
            <a:br>
              <a:rPr lang="en-US" sz="3200" kern="1200" dirty="0">
                <a:solidFill>
                  <a:srgbClr val="181919"/>
                </a:solidFill>
                <a:latin typeface="Ubuntu"/>
              </a:rPr>
            </a:br>
            <a:r>
              <a:rPr lang="en-US" sz="3200" kern="1200" dirty="0">
                <a:solidFill>
                  <a:srgbClr val="181919"/>
                </a:solidFill>
                <a:latin typeface="Ubuntu"/>
              </a:rPr>
              <a:t>now has </a:t>
            </a:r>
            <a:r>
              <a:rPr lang="en-US" sz="3200" b="1" kern="1200" dirty="0">
                <a:solidFill>
                  <a:srgbClr val="2556A2"/>
                </a:solidFill>
                <a:latin typeface="Ubuntu"/>
              </a:rPr>
              <a:t>Computation</a:t>
            </a:r>
            <a:r>
              <a:rPr lang="en-US" sz="3200" kern="1200" dirty="0">
                <a:solidFill>
                  <a:srgbClr val="181919"/>
                </a:solidFill>
                <a:latin typeface="Ubuntu"/>
              </a:rPr>
              <a:t> as an important new pillar.</a:t>
            </a:r>
          </a:p>
          <a:p>
            <a:pPr algn="ctr">
              <a:lnSpc>
                <a:spcPct val="100000"/>
              </a:lnSpc>
            </a:pPr>
            <a:endParaRPr lang="en-US" sz="3200" kern="1200" dirty="0">
              <a:solidFill>
                <a:srgbClr val="181919"/>
              </a:solidFill>
              <a:latin typeface="Ubuntu"/>
            </a:endParaRPr>
          </a:p>
          <a:p>
            <a:pPr algn="ctr">
              <a:lnSpc>
                <a:spcPct val="100000"/>
              </a:lnSpc>
            </a:pPr>
            <a:endParaRPr lang="en-US" sz="3200" kern="1200" dirty="0">
              <a:solidFill>
                <a:srgbClr val="181919"/>
              </a:solidFill>
              <a:latin typeface="Ubuntu"/>
            </a:endParaRPr>
          </a:p>
          <a:p>
            <a:pPr algn="ctr" hangingPunct="1">
              <a:spcBef>
                <a:spcPts val="1000"/>
              </a:spcBef>
              <a:spcAft>
                <a:spcPts val="600"/>
              </a:spcAft>
              <a:buClr>
                <a:srgbClr val="ED7D31"/>
              </a:buClr>
              <a:buSzPct val="125000"/>
              <a:defRPr/>
            </a:pPr>
            <a:r>
              <a:rPr lang="en-US" sz="3200" kern="1200" dirty="0">
                <a:solidFill>
                  <a:srgbClr val="181919"/>
                </a:solidFill>
                <a:latin typeface="Ubuntu"/>
              </a:rPr>
              <a:t>Growing knowledge divide when it comes to use of</a:t>
            </a:r>
            <a:br>
              <a:rPr lang="en-US" sz="3200" kern="1200" dirty="0">
                <a:solidFill>
                  <a:srgbClr val="181919"/>
                </a:solidFill>
                <a:latin typeface="Ubuntu"/>
              </a:rPr>
            </a:br>
            <a:r>
              <a:rPr lang="en-US" sz="3200" kern="1200" dirty="0">
                <a:solidFill>
                  <a:srgbClr val="181919"/>
                </a:solidFill>
                <a:latin typeface="Ubuntu"/>
              </a:rPr>
              <a:t> modern algorithms or tools like GPUs, Artificial Intelligence</a:t>
            </a:r>
            <a:br>
              <a:rPr lang="en-US" sz="3200" kern="1200" dirty="0">
                <a:solidFill>
                  <a:srgbClr val="181919"/>
                </a:solidFill>
                <a:latin typeface="Ubuntu"/>
              </a:rPr>
            </a:br>
            <a:r>
              <a:rPr lang="en-US" sz="3200" kern="1200" dirty="0">
                <a:solidFill>
                  <a:srgbClr val="181919"/>
                </a:solidFill>
                <a:latin typeface="Ubuntu"/>
              </a:rPr>
              <a:t> or Quantum Computing.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D7D31"/>
              </a:buClr>
              <a:buSzPct val="125000"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sym typeface="Calibri"/>
              </a:rPr>
              <a:t>An obligation for ICTP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sym typeface="Calibri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sym typeface="Calibri"/>
              </a:rPr>
              <a:t>is to find the means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sym typeface="Calibri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sym typeface="Calibri"/>
              </a:rPr>
              <a:t>to make these critical resources for science globally available.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FCFE06-DED1-F9DB-9F6F-1FEEAD28F4C4}"/>
              </a:ext>
            </a:extLst>
          </p:cNvPr>
          <p:cNvSpPr/>
          <p:nvPr/>
        </p:nvSpPr>
        <p:spPr>
          <a:xfrm>
            <a:off x="753000" y="2889000"/>
            <a:ext cx="3060000" cy="108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556A2"/>
                </a:solidFill>
                <a:effectLst/>
                <a:uLnTx/>
                <a:uFillTx/>
                <a:latin typeface="Ubuntu"/>
                <a:sym typeface="Calibri"/>
              </a:rPr>
              <a:t>Theory</a:t>
            </a:r>
            <a:endParaRPr lang="en-GB" sz="3200" dirty="0">
              <a:solidFill>
                <a:srgbClr val="2556A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94AF60-DCF2-5984-FDD4-C57CF607B216}"/>
              </a:ext>
            </a:extLst>
          </p:cNvPr>
          <p:cNvSpPr/>
          <p:nvPr/>
        </p:nvSpPr>
        <p:spPr>
          <a:xfrm>
            <a:off x="4303192" y="2889000"/>
            <a:ext cx="3585615" cy="108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556A2"/>
                </a:solidFill>
                <a:effectLst/>
                <a:uLnTx/>
                <a:uFillTx/>
                <a:latin typeface="Ubuntu"/>
                <a:sym typeface="Calibri"/>
              </a:rPr>
              <a:t>Computation</a:t>
            </a:r>
            <a:endParaRPr lang="en-GB" sz="3200" dirty="0">
              <a:solidFill>
                <a:srgbClr val="2556A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193685-C792-BD50-7C93-4DC8139FD7DC}"/>
              </a:ext>
            </a:extLst>
          </p:cNvPr>
          <p:cNvSpPr/>
          <p:nvPr/>
        </p:nvSpPr>
        <p:spPr>
          <a:xfrm>
            <a:off x="8379000" y="2889000"/>
            <a:ext cx="3060000" cy="10800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556A2"/>
                </a:solidFill>
                <a:effectLst/>
                <a:uLnTx/>
                <a:uFillTx/>
                <a:latin typeface="Ubuntu"/>
                <a:sym typeface="Calibri"/>
              </a:rPr>
              <a:t>Experiment</a:t>
            </a:r>
            <a:endParaRPr lang="en-GB" sz="3200" dirty="0">
              <a:solidFill>
                <a:srgbClr val="255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0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FB8D-F61A-D17A-0DE7-54CDC790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7DAF0BEA-4DD1-4BFE-3688-6F167D070126}"/>
              </a:ext>
            </a:extLst>
          </p:cNvPr>
          <p:cNvSpPr txBox="1">
            <a:spLocks/>
          </p:cNvSpPr>
          <p:nvPr/>
        </p:nvSpPr>
        <p:spPr>
          <a:xfrm>
            <a:off x="563104" y="4147457"/>
            <a:ext cx="11062839" cy="2275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"/>
              <a:ea typeface="Verdana"/>
              <a:cs typeface="Verdana"/>
              <a:sym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23552-DBD3-9F36-D529-7FE181C119E6}"/>
              </a:ext>
            </a:extLst>
          </p:cNvPr>
          <p:cNvSpPr txBox="1"/>
          <p:nvPr/>
        </p:nvSpPr>
        <p:spPr>
          <a:xfrm>
            <a:off x="76200" y="1182361"/>
            <a:ext cx="10718136" cy="224663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  <a:buSzPct val="125000"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sym typeface="Calibri"/>
            </a:endParaRPr>
          </a:p>
          <a:p>
            <a:pPr marR="0" lvl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  <a:buSzPct val="125000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98672E-8316-2F84-C9CC-7D5FEC8C4E64}"/>
              </a:ext>
            </a:extLst>
          </p:cNvPr>
          <p:cNvSpPr txBox="1"/>
          <p:nvPr/>
        </p:nvSpPr>
        <p:spPr>
          <a:xfrm>
            <a:off x="0" y="1592263"/>
            <a:ext cx="12192000" cy="2373853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3600" i="1">
                <a:solidFill>
                  <a:srgbClr val="2556A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kern="1200" dirty="0">
                <a:solidFill>
                  <a:srgbClr val="2456A2"/>
                </a:solidFill>
                <a:latin typeface="Ubuntu"/>
                <a:ea typeface="Verdana"/>
                <a:cs typeface="+mj-cs"/>
              </a:rPr>
              <a:t>Open Science </a:t>
            </a:r>
            <a:r>
              <a:rPr lang="en-GB" i="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in the coming decade must include</a:t>
            </a:r>
            <a:br>
              <a:rPr lang="en-GB" i="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</a:br>
            <a:r>
              <a:rPr lang="en-GB" b="1" i="0" kern="1200" dirty="0">
                <a:solidFill>
                  <a:srgbClr val="2456A2"/>
                </a:solidFill>
                <a:latin typeface="Ubuntu"/>
                <a:ea typeface="Verdana"/>
                <a:cs typeface="+mj-cs"/>
              </a:rPr>
              <a:t>Open Access </a:t>
            </a:r>
            <a:r>
              <a:rPr lang="en-GB" i="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to Computational Resources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kern="1200" dirty="0">
                <a:solidFill>
                  <a:srgbClr val="2456A2"/>
                </a:solidFill>
                <a:latin typeface="Ubuntu"/>
                <a:ea typeface="Verdana"/>
                <a:cs typeface="+mj-cs"/>
              </a:rPr>
              <a:t>Open Codes</a:t>
            </a:r>
            <a:r>
              <a:rPr lang="en-GB" i="0" kern="1200" dirty="0">
                <a:solidFill>
                  <a:srgbClr val="0432FF"/>
                </a:solidFill>
                <a:latin typeface="Ubuntu"/>
                <a:ea typeface="Verdana"/>
                <a:cs typeface="Verdana"/>
              </a:rPr>
              <a:t> </a:t>
            </a:r>
            <a:r>
              <a:rPr lang="en-GB" i="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for High Performance Computing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kern="1200" dirty="0">
                <a:solidFill>
                  <a:srgbClr val="2456A2"/>
                </a:solidFill>
                <a:latin typeface="Ubuntu"/>
                <a:ea typeface="Verdana"/>
                <a:cs typeface="+mj-cs"/>
              </a:rPr>
              <a:t>Open Weights </a:t>
            </a:r>
            <a:r>
              <a:rPr lang="en-GB" i="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of AI algorithms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C69DE-189E-9D19-AB90-F23D72E80857}"/>
              </a:ext>
            </a:extLst>
          </p:cNvPr>
          <p:cNvSpPr txBox="1"/>
          <p:nvPr/>
        </p:nvSpPr>
        <p:spPr>
          <a:xfrm>
            <a:off x="0" y="4421098"/>
            <a:ext cx="12192000" cy="2074927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2500"/>
              </a:spcBef>
              <a:buClr>
                <a:srgbClr val="2456A2"/>
              </a:buClr>
              <a:buNone/>
              <a:defRPr>
                <a:latin typeface="+mn-lt"/>
                <a:ea typeface="+mn-ea"/>
                <a:cs typeface="+mn-cs"/>
                <a:sym typeface="Verdana"/>
              </a:defRPr>
            </a:pPr>
            <a:r>
              <a:rPr lang="en-GB" sz="360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For </a:t>
            </a:r>
            <a:r>
              <a:rPr lang="en-GB" sz="3600" b="1" kern="1200" dirty="0">
                <a:solidFill>
                  <a:srgbClr val="2456A2"/>
                </a:solidFill>
                <a:latin typeface="Ubuntu"/>
                <a:ea typeface="Verdana"/>
                <a:cs typeface="+mj-cs"/>
              </a:rPr>
              <a:t>Scientific Computing</a:t>
            </a:r>
            <a:r>
              <a:rPr lang="en-GB" sz="360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 (not for self-driving cars)</a:t>
            </a:r>
          </a:p>
          <a:p>
            <a:pPr algn="ctr">
              <a:spcBef>
                <a:spcPts val="2500"/>
              </a:spcBef>
              <a:buClr>
                <a:srgbClr val="2456A2"/>
              </a:buClr>
              <a:defRPr>
                <a:latin typeface="+mn-lt"/>
                <a:ea typeface="+mn-ea"/>
                <a:cs typeface="+mn-cs"/>
                <a:sym typeface="Verdana"/>
              </a:defRPr>
            </a:pPr>
            <a:r>
              <a:rPr lang="en-GB" sz="360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An </a:t>
            </a:r>
            <a:r>
              <a:rPr lang="en-GB" sz="3600" b="1" kern="1200" dirty="0">
                <a:solidFill>
                  <a:srgbClr val="2456A2"/>
                </a:solidFill>
                <a:latin typeface="Ubuntu"/>
                <a:ea typeface="Verdana"/>
                <a:cs typeface="+mj-cs"/>
              </a:rPr>
              <a:t>International Consortium </a:t>
            </a:r>
            <a:r>
              <a:rPr lang="en-GB" sz="360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(not a local institute) to realize this goal with </a:t>
            </a:r>
            <a:r>
              <a:rPr lang="en-GB" sz="3600" kern="1200" dirty="0">
                <a:solidFill>
                  <a:srgbClr val="C00000"/>
                </a:solidFill>
                <a:latin typeface="Ubuntu"/>
                <a:ea typeface="Verdana"/>
                <a:cs typeface="Verdana"/>
              </a:rPr>
              <a:t>global partnerships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1D16B53A-CEB5-2BC5-6F39-A2E4297F8C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92263"/>
          </a:xfrm>
          <a:prstGeom prst="rect">
            <a:avLst/>
          </a:prstGeom>
          <a:solidFill>
            <a:srgbClr val="F3F3F3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600" b="1" dirty="0">
                <a:solidFill>
                  <a:srgbClr val="2456A2"/>
                </a:solidFill>
                <a:latin typeface="Ubuntu" panose="020B0504030602030204" pitchFamily="34" charset="0"/>
                <a:ea typeface="Verdana"/>
              </a:rPr>
              <a:t>International Consortium for Scientific Computing</a:t>
            </a:r>
          </a:p>
        </p:txBody>
      </p:sp>
    </p:spTree>
    <p:extLst>
      <p:ext uri="{BB962C8B-B14F-4D97-AF65-F5344CB8AC3E}">
        <p14:creationId xmlns:p14="http://schemas.microsoft.com/office/powerpoint/2010/main" val="349620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FB8D-F61A-D17A-0DE7-54CDC790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7DAF0BEA-4DD1-4BFE-3688-6F167D070126}"/>
              </a:ext>
            </a:extLst>
          </p:cNvPr>
          <p:cNvSpPr txBox="1">
            <a:spLocks/>
          </p:cNvSpPr>
          <p:nvPr/>
        </p:nvSpPr>
        <p:spPr>
          <a:xfrm>
            <a:off x="563105" y="3730717"/>
            <a:ext cx="10231230" cy="2692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buntu"/>
              <a:ea typeface="Verdana"/>
              <a:cs typeface="Verdana"/>
              <a:sym typeface="Verdana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0D008129-6270-38B1-2C1D-58948C823B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92263"/>
          </a:xfrm>
          <a:prstGeom prst="rect">
            <a:avLst/>
          </a:prstGeom>
          <a:solidFill>
            <a:srgbClr val="F3F3F3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456A2"/>
                </a:solidFill>
                <a:effectLst/>
                <a:uLnTx/>
                <a:uFillTx/>
                <a:latin typeface="Ubuntu"/>
                <a:ea typeface="Verdana"/>
                <a:sym typeface="Calibri"/>
              </a:rPr>
              <a:t>Global Science for Climate and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23552-DBD3-9F36-D529-7FE181C119E6}"/>
              </a:ext>
            </a:extLst>
          </p:cNvPr>
          <p:cNvSpPr txBox="1"/>
          <p:nvPr/>
        </p:nvSpPr>
        <p:spPr>
          <a:xfrm>
            <a:off x="1" y="1592263"/>
            <a:ext cx="12192000" cy="5265737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marL="457200" marR="0" lvl="0" indent="-457200" algn="l" defTabSz="914400" rtl="0" eaLnBrk="1" fontAlgn="auto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5000"/>
              <a:buFont typeface="Ubuntu" panose="020B0504030602030204" pitchFamily="34" charset="0"/>
              <a:buChar char="›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Calibri"/>
              </a:rPr>
              <a:t>ICTP has the mandate and the convening power as a UN organization for</a:t>
            </a:r>
            <a:r>
              <a:rPr lang="en-GB" altLang="en-US" sz="330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 holding 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Calibri"/>
              </a:rPr>
              <a:t>multilateral international meetings.</a:t>
            </a:r>
            <a:br>
              <a:rPr lang="en-US" altLang="en-US" sz="330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</a:b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Calibri"/>
              </a:rPr>
              <a:t>For example, Monsoon Workshop where climate scientists from China, India, Pakistan can come together.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5000"/>
              <a:buFont typeface="Ubuntu" panose="020B0504030602030204" pitchFamily="34" charset="0"/>
              <a:buChar char="›"/>
              <a:defRPr/>
            </a:pPr>
            <a:r>
              <a:rPr lang="en-GB" sz="3300" kern="1200" dirty="0">
                <a:solidFill>
                  <a:srgbClr val="231F20"/>
                </a:solidFill>
                <a:latin typeface="Ubuntu"/>
                <a:ea typeface="Verdana"/>
                <a:cs typeface="Verdana"/>
              </a:rPr>
              <a:t>ICTP must help create s</a:t>
            </a: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Calibri"/>
              </a:rPr>
              <a:t>trong scientific communities in Global South well-versed in the modern tools and modeling. </a:t>
            </a: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Ubuntu"/>
              <a:ea typeface="Verdana"/>
              <a:cs typeface="Verdana"/>
              <a:sym typeface="Calibri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5000"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buntu"/>
                <a:ea typeface="Verdana"/>
                <a:cs typeface="Verdana"/>
                <a:sym typeface="Calibri"/>
              </a:rPr>
              <a:t>This is  an essential precondition for meaningful participation in decision-making of those most affected.</a:t>
            </a:r>
          </a:p>
        </p:txBody>
      </p:sp>
    </p:spTree>
    <p:extLst>
      <p:ext uri="{BB962C8B-B14F-4D97-AF65-F5344CB8AC3E}">
        <p14:creationId xmlns:p14="http://schemas.microsoft.com/office/powerpoint/2010/main" val="99331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1FB8D-F61A-D17A-0DE7-54CDC790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7DAF0BEA-4DD1-4BFE-3688-6F167D070126}"/>
              </a:ext>
            </a:extLst>
          </p:cNvPr>
          <p:cNvSpPr txBox="1">
            <a:spLocks/>
          </p:cNvSpPr>
          <p:nvPr/>
        </p:nvSpPr>
        <p:spPr>
          <a:xfrm>
            <a:off x="563105" y="3730717"/>
            <a:ext cx="10231230" cy="2692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23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en-US" sz="2200" dirty="0">
              <a:solidFill>
                <a:srgbClr val="002060"/>
              </a:solidFill>
              <a:latin typeface="Ubuntu"/>
              <a:ea typeface="Verdana"/>
              <a:cs typeface="Verdana"/>
              <a:sym typeface="Verdana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0D008129-6270-38B1-2C1D-58948C823B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92263"/>
          </a:xfrm>
          <a:prstGeom prst="rect">
            <a:avLst/>
          </a:prstGeom>
          <a:solidFill>
            <a:srgbClr val="F3F3F3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600" b="1" dirty="0">
                <a:solidFill>
                  <a:srgbClr val="2456A2"/>
                </a:solidFill>
                <a:latin typeface="Ubuntu" panose="020B0504030602030204" pitchFamily="34" charset="0"/>
                <a:ea typeface="Verdana"/>
              </a:rPr>
              <a:t>International Consortium for Future Earth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23552-DBD3-9F36-D529-7FE181C119E6}"/>
              </a:ext>
            </a:extLst>
          </p:cNvPr>
          <p:cNvSpPr txBox="1"/>
          <p:nvPr/>
        </p:nvSpPr>
        <p:spPr>
          <a:xfrm>
            <a:off x="0" y="1592264"/>
            <a:ext cx="12192000" cy="5265736"/>
          </a:xfrm>
          <a:prstGeom prst="rect">
            <a:avLst/>
          </a:prstGeom>
          <a:noFill/>
        </p:spPr>
        <p:txBody>
          <a:bodyPr wrap="square" lIns="180000" tIns="36000" rIns="180000" bIns="36000" anchor="ctr" anchorCtr="1">
            <a:noAutofit/>
          </a:bodyPr>
          <a:lstStyle/>
          <a:p>
            <a:pPr marL="457200" lvl="0" indent="-457200" eaLnBrk="1">
              <a:lnSpc>
                <a:spcPts val="4340"/>
              </a:lnSpc>
              <a:spcAft>
                <a:spcPts val="600"/>
              </a:spcAft>
              <a:buClr>
                <a:srgbClr val="C00000"/>
              </a:buClr>
              <a:buSzPct val="125000"/>
              <a:buFont typeface="Ubuntu" panose="020B0504030602030204" pitchFamily="34" charset="0"/>
              <a:buChar char="›"/>
              <a:defRPr/>
            </a:pPr>
            <a:r>
              <a:rPr lang="en-IT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Effective </a:t>
            </a:r>
            <a:r>
              <a:rPr lang="en-US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c</a:t>
            </a:r>
            <a:r>
              <a:rPr lang="en-IT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limate </a:t>
            </a:r>
            <a:r>
              <a:rPr lang="en-US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r</a:t>
            </a:r>
            <a:r>
              <a:rPr lang="en-IT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esponse requires not only high science but </a:t>
            </a:r>
            <a:r>
              <a:rPr lang="en-US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also </a:t>
            </a:r>
            <a:r>
              <a:rPr lang="en-IT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meaningful participation of the Global South.</a:t>
            </a:r>
          </a:p>
          <a:p>
            <a:pPr marL="457200" lvl="1" indent="-457200" eaLnBrk="1">
              <a:lnSpc>
                <a:spcPts val="4340"/>
              </a:lnSpc>
              <a:spcAft>
                <a:spcPts val="600"/>
              </a:spcAft>
              <a:buClr>
                <a:srgbClr val="C00000"/>
              </a:buClr>
              <a:buSzPct val="125000"/>
              <a:buFont typeface="Ubuntu" panose="020B0504030602030204" pitchFamily="34" charset="0"/>
              <a:buChar char="›"/>
              <a:defRPr/>
            </a:pPr>
            <a:r>
              <a:rPr lang="en-IT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It is essential to create a </a:t>
            </a:r>
            <a:r>
              <a:rPr lang="en-US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g</a:t>
            </a:r>
            <a:r>
              <a:rPr lang="en-IT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lobal </a:t>
            </a:r>
            <a:r>
              <a:rPr lang="en-US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c</a:t>
            </a:r>
            <a:r>
              <a:rPr lang="en-IT" sz="3400" dirty="0">
                <a:solidFill>
                  <a:srgbClr val="181919"/>
                </a:solidFill>
                <a:latin typeface="Ubuntu" panose="020B0504030602030204" pitchFamily="34" charset="0"/>
                <a:ea typeface="+mn-ea"/>
                <a:cs typeface="+mn-cs"/>
              </a:rPr>
              <a:t>ommunity well-versed in the new tools also for down-stream applications. </a:t>
            </a:r>
          </a:p>
          <a:p>
            <a:pPr marL="457200" lvl="1" indent="-457200" eaLnBrk="1">
              <a:spcAft>
                <a:spcPts val="600"/>
              </a:spcAft>
              <a:buClr>
                <a:srgbClr val="C00000"/>
              </a:buClr>
              <a:buSzPct val="125000"/>
              <a:buFont typeface="Ubuntu" panose="020B0504030602030204" pitchFamily="34" charset="0"/>
              <a:buChar char="›"/>
              <a:defRPr/>
            </a:pPr>
            <a:endParaRPr lang="en-IT" sz="3200" dirty="0">
              <a:solidFill>
                <a:srgbClr val="181919"/>
              </a:solidFill>
              <a:latin typeface="Ubuntu" panose="020B0504030602030204" pitchFamily="34" charset="0"/>
              <a:ea typeface="+mn-ea"/>
              <a:cs typeface="+mn-cs"/>
            </a:endParaRPr>
          </a:p>
          <a:p>
            <a:pPr lvl="1" indent="0" algn="ctr" eaLnBrk="1">
              <a:lnSpc>
                <a:spcPts val="4540"/>
              </a:lnSpc>
              <a:spcAft>
                <a:spcPts val="600"/>
              </a:spcAft>
              <a:buClr>
                <a:schemeClr val="accent2"/>
              </a:buClr>
              <a:buSzPct val="125000"/>
              <a:defRPr/>
            </a:pPr>
            <a:r>
              <a:rPr lang="en-IT" sz="3600" i="1" dirty="0">
                <a:solidFill>
                  <a:srgbClr val="C00000"/>
                </a:solidFill>
                <a:latin typeface="Ubuntu" panose="020B0504030602030204" pitchFamily="34" charset="0"/>
                <a:ea typeface="+mn-ea"/>
                <a:cs typeface="+mn-cs"/>
              </a:rPr>
              <a:t>ICTP is a unique organization that </a:t>
            </a:r>
            <a:r>
              <a:rPr lang="en-IT" sz="3600" b="1" i="1" dirty="0">
                <a:solidFill>
                  <a:srgbClr val="C00000"/>
                </a:solidFill>
                <a:latin typeface="Ubuntu" panose="020B0504030602030204" pitchFamily="34" charset="0"/>
                <a:ea typeface="+mn-ea"/>
                <a:cs typeface="+mn-cs"/>
              </a:rPr>
              <a:t>can </a:t>
            </a:r>
            <a:r>
              <a:rPr lang="en-IT" sz="3600" i="1" dirty="0">
                <a:solidFill>
                  <a:srgbClr val="C00000"/>
                </a:solidFill>
                <a:latin typeface="Ubuntu" panose="020B0504030602030204" pitchFamily="34" charset="0"/>
                <a:ea typeface="+mn-ea"/>
                <a:cs typeface="+mn-cs"/>
              </a:rPr>
              <a:t>and </a:t>
            </a:r>
            <a:r>
              <a:rPr lang="en-IT" sz="3600" b="1" i="1" dirty="0">
                <a:solidFill>
                  <a:srgbClr val="C00000"/>
                </a:solidFill>
                <a:latin typeface="Ubuntu" panose="020B0504030602030204" pitchFamily="34" charset="0"/>
                <a:ea typeface="+mn-ea"/>
                <a:cs typeface="+mn-cs"/>
              </a:rPr>
              <a:t>should </a:t>
            </a:r>
            <a:r>
              <a:rPr lang="en-IT" sz="3600" i="1" dirty="0">
                <a:solidFill>
                  <a:srgbClr val="C00000"/>
                </a:solidFill>
                <a:latin typeface="Ubuntu" panose="020B0504030602030204" pitchFamily="34" charset="0"/>
                <a:ea typeface="+mn-ea"/>
                <a:cs typeface="+mn-cs"/>
              </a:rPr>
              <a:t>play a major role building on its global network and scientific strengths. </a:t>
            </a:r>
          </a:p>
        </p:txBody>
      </p:sp>
    </p:spTree>
    <p:extLst>
      <p:ext uri="{BB962C8B-B14F-4D97-AF65-F5344CB8AC3E}">
        <p14:creationId xmlns:p14="http://schemas.microsoft.com/office/powerpoint/2010/main" val="402333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31F2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buntu"/>
        <a:ea typeface="Helvetica"/>
        <a:cs typeface="Helvetica"/>
      </a:majorFont>
      <a:minorFont>
        <a:latin typeface="Ubuntu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504</Words>
  <Application>Microsoft Macintosh PowerPoint</Application>
  <PresentationFormat>Widescreen</PresentationFormat>
  <Paragraphs>60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Ubuntu</vt:lpstr>
      <vt:lpstr>Verdana</vt:lpstr>
      <vt:lpstr>Office Theme</vt:lpstr>
      <vt:lpstr>Custom Design</vt:lpstr>
      <vt:lpstr>An International Hub for Advanced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Williams</dc:creator>
  <cp:lastModifiedBy>Lacey, Joanna</cp:lastModifiedBy>
  <cp:revision>5</cp:revision>
  <dcterms:created xsi:type="dcterms:W3CDTF">2024-11-19T10:11:08Z</dcterms:created>
  <dcterms:modified xsi:type="dcterms:W3CDTF">2024-11-21T07:41:44Z</dcterms:modified>
</cp:coreProperties>
</file>