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1.xml" ContentType="application/vnd.openxmlformats-officedocument.presentationml.notesSlide+xml"/>
  <Override PartName="/ppt/tags/tag101.xml" ContentType="application/vnd.openxmlformats-officedocument.presentationml.tags+xml"/>
  <Override PartName="/ppt/notesSlides/notesSlide12.xml" ContentType="application/vnd.openxmlformats-officedocument.presentationml.notesSlide+xml"/>
  <Override PartName="/ppt/tags/tag10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39"/>
  </p:notesMasterIdLst>
  <p:handoutMasterIdLst>
    <p:handoutMasterId r:id="rId40"/>
  </p:handoutMasterIdLst>
  <p:sldIdLst>
    <p:sldId id="257" r:id="rId4"/>
    <p:sldId id="3014" r:id="rId5"/>
    <p:sldId id="778" r:id="rId6"/>
    <p:sldId id="3070" r:id="rId7"/>
    <p:sldId id="3071" r:id="rId8"/>
    <p:sldId id="3072" r:id="rId9"/>
    <p:sldId id="841" r:id="rId10"/>
    <p:sldId id="831" r:id="rId11"/>
    <p:sldId id="845" r:id="rId12"/>
    <p:sldId id="805" r:id="rId13"/>
    <p:sldId id="814" r:id="rId14"/>
    <p:sldId id="807" r:id="rId15"/>
    <p:sldId id="838" r:id="rId16"/>
    <p:sldId id="808" r:id="rId17"/>
    <p:sldId id="811" r:id="rId18"/>
    <p:sldId id="839" r:id="rId19"/>
    <p:sldId id="791" r:id="rId20"/>
    <p:sldId id="795" r:id="rId21"/>
    <p:sldId id="837" r:id="rId22"/>
    <p:sldId id="834" r:id="rId23"/>
    <p:sldId id="835" r:id="rId24"/>
    <p:sldId id="3015" r:id="rId25"/>
    <p:sldId id="824" r:id="rId26"/>
    <p:sldId id="3016" r:id="rId27"/>
    <p:sldId id="3043" r:id="rId28"/>
    <p:sldId id="1195" r:id="rId29"/>
    <p:sldId id="826" r:id="rId30"/>
    <p:sldId id="3073" r:id="rId31"/>
    <p:sldId id="3075" r:id="rId32"/>
    <p:sldId id="3077" r:id="rId33"/>
    <p:sldId id="3076" r:id="rId34"/>
    <p:sldId id="3045" r:id="rId35"/>
    <p:sldId id="3046" r:id="rId36"/>
    <p:sldId id="3042" r:id="rId37"/>
    <p:sldId id="3069" r:id="rId38"/>
  </p:sldIdLst>
  <p:sldSz cx="12192000" cy="6858000"/>
  <p:notesSz cx="6858000" cy="9144000"/>
  <p:embeddedFontLst>
    <p:embeddedFont>
      <p:font typeface="黑体" panose="02010609060101010101" pitchFamily="49" charset="-122"/>
      <p:regular r:id="rId41"/>
    </p:embeddedFont>
    <p:embeddedFont>
      <p:font typeface="黑体" panose="02010609060101010101" pitchFamily="49" charset="-122"/>
      <p:regular r:id="rId41"/>
    </p:embeddedFont>
    <p:embeddedFont>
      <p:font typeface="宋体" panose="02010600030101010101" pitchFamily="2" charset="-122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Arial Narrow" panose="020B0604020202020204" pitchFamily="34" charset="0"/>
      <p:regular r:id="rId45"/>
      <p:bold r:id="rId46"/>
      <p:italic r:id="rId47"/>
      <p:boldItalic r:id="rId48"/>
    </p:embeddedFont>
    <p:embeddedFont>
      <p:font typeface="Monotype Sorts" pitchFamily="2" charset="2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zhaoxiangtuixiu" initials="x" lastIdx="6" clrIdx="0"/>
  <p:cmAuthor id="2" name="系统管理员" initials="系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/>
    <p:restoredTop sz="94598"/>
  </p:normalViewPr>
  <p:slideViewPr>
    <p:cSldViewPr snapToGrid="0" snapToObjects="1">
      <p:cViewPr varScale="1">
        <p:scale>
          <a:sx n="119" d="100"/>
          <a:sy n="119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unguo:Documents:Research:Research%20Projects:000-Ongoing:Nestle:Report:WaterFootprint_8.27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10664406885397E-2"/>
          <c:y val="5.92254795914679E-2"/>
          <c:w val="0.87964306871232001"/>
          <c:h val="0.67881511224067004"/>
        </c:manualLayout>
      </c:layout>
      <c:areaChart>
        <c:grouping val="stacked"/>
        <c:varyColors val="0"/>
        <c:ser>
          <c:idx val="1"/>
          <c:order val="0"/>
          <c:tx>
            <c:strRef>
              <c:f>'Consumptive water use'!$A$2</c:f>
              <c:strCache>
                <c:ptCount val="1"/>
                <c:pt idx="0">
                  <c:v>Cereals &amp; Roots</c:v>
                </c:pt>
              </c:strCache>
            </c:strRef>
          </c:tx>
          <c:spPr>
            <a:solidFill>
              <a:srgbClr val="0000D4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use'!$C$2:$AY$2</c:f>
              <c:numCache>
                <c:formatCode>0</c:formatCode>
                <c:ptCount val="49"/>
                <c:pt idx="0">
                  <c:v>133.42356670838501</c:v>
                </c:pt>
                <c:pt idx="1">
                  <c:v>144.08094382751199</c:v>
                </c:pt>
                <c:pt idx="2">
                  <c:v>152.99699231994501</c:v>
                </c:pt>
                <c:pt idx="3">
                  <c:v>160.223050938673</c:v>
                </c:pt>
                <c:pt idx="4">
                  <c:v>173.817376060985</c:v>
                </c:pt>
                <c:pt idx="5">
                  <c:v>180.83643730799901</c:v>
                </c:pt>
                <c:pt idx="6">
                  <c:v>175.52098443508899</c:v>
                </c:pt>
                <c:pt idx="7">
                  <c:v>170.29534918648301</c:v>
                </c:pt>
                <c:pt idx="8">
                  <c:v>167.304941688474</c:v>
                </c:pt>
                <c:pt idx="9">
                  <c:v>181.00097168050999</c:v>
                </c:pt>
                <c:pt idx="10">
                  <c:v>180.43313467971299</c:v>
                </c:pt>
                <c:pt idx="11">
                  <c:v>180.43313467971299</c:v>
                </c:pt>
                <c:pt idx="12">
                  <c:v>183.554506929116</c:v>
                </c:pt>
                <c:pt idx="13">
                  <c:v>183.779706929116</c:v>
                </c:pt>
                <c:pt idx="14">
                  <c:v>185.31804305381701</c:v>
                </c:pt>
                <c:pt idx="15">
                  <c:v>182.762506929116</c:v>
                </c:pt>
                <c:pt idx="16">
                  <c:v>184.85840605302101</c:v>
                </c:pt>
                <c:pt idx="17">
                  <c:v>198.43990342473501</c:v>
                </c:pt>
                <c:pt idx="18">
                  <c:v>198.295847923541</c:v>
                </c:pt>
                <c:pt idx="19">
                  <c:v>199.05689417453601</c:v>
                </c:pt>
                <c:pt idx="20">
                  <c:v>199.05689417453601</c:v>
                </c:pt>
                <c:pt idx="21">
                  <c:v>215.50286029127301</c:v>
                </c:pt>
                <c:pt idx="22">
                  <c:v>222.939303913983</c:v>
                </c:pt>
                <c:pt idx="23">
                  <c:v>223.252822414382</c:v>
                </c:pt>
                <c:pt idx="24">
                  <c:v>218.39938628968</c:v>
                </c:pt>
                <c:pt idx="25">
                  <c:v>215.590205666174</c:v>
                </c:pt>
                <c:pt idx="26">
                  <c:v>212.61522504266699</c:v>
                </c:pt>
                <c:pt idx="27">
                  <c:v>207.077708294459</c:v>
                </c:pt>
                <c:pt idx="28">
                  <c:v>206.605999920355</c:v>
                </c:pt>
                <c:pt idx="29">
                  <c:v>214.13872504266701</c:v>
                </c:pt>
                <c:pt idx="30">
                  <c:v>201.71325892593001</c:v>
                </c:pt>
                <c:pt idx="31">
                  <c:v>202.93484967573099</c:v>
                </c:pt>
                <c:pt idx="32">
                  <c:v>206.53153954943701</c:v>
                </c:pt>
                <c:pt idx="33">
                  <c:v>205.10893029923801</c:v>
                </c:pt>
                <c:pt idx="34">
                  <c:v>207.53139242234599</c:v>
                </c:pt>
                <c:pt idx="35">
                  <c:v>206.790028547047</c:v>
                </c:pt>
                <c:pt idx="36">
                  <c:v>204.74526467174601</c:v>
                </c:pt>
                <c:pt idx="37">
                  <c:v>205.67620079644999</c:v>
                </c:pt>
                <c:pt idx="38">
                  <c:v>203.57031004664901</c:v>
                </c:pt>
                <c:pt idx="39">
                  <c:v>201.371964671749</c:v>
                </c:pt>
                <c:pt idx="40">
                  <c:v>199.25103779724699</c:v>
                </c:pt>
                <c:pt idx="41">
                  <c:v>197.55786554784399</c:v>
                </c:pt>
                <c:pt idx="42">
                  <c:v>194.04765717373999</c:v>
                </c:pt>
                <c:pt idx="43">
                  <c:v>193.49312104903899</c:v>
                </c:pt>
                <c:pt idx="44">
                  <c:v>192.79686642393901</c:v>
                </c:pt>
                <c:pt idx="45">
                  <c:v>188.40192104903801</c:v>
                </c:pt>
                <c:pt idx="46">
                  <c:v>186.19753954943701</c:v>
                </c:pt>
                <c:pt idx="47">
                  <c:v>187.873684924337</c:v>
                </c:pt>
                <c:pt idx="48">
                  <c:v>187.340221049039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74-F84E-ADEB-C9C43E2ABE2F}"/>
            </c:ext>
          </c:extLst>
        </c:ser>
        <c:ser>
          <c:idx val="7"/>
          <c:order val="1"/>
          <c:tx>
            <c:strRef>
              <c:f>'Consumptive water use'!$A$8</c:f>
              <c:strCache>
                <c:ptCount val="1"/>
                <c:pt idx="0">
                  <c:v>Sugar &amp; Sweeteners</c:v>
                </c:pt>
              </c:strCache>
            </c:strRef>
          </c:tx>
          <c:spPr>
            <a:solidFill>
              <a:srgbClr val="DD0806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use'!$C$8:$AY$8</c:f>
              <c:numCache>
                <c:formatCode>0</c:formatCode>
                <c:ptCount val="49"/>
                <c:pt idx="0">
                  <c:v>2.3391000000000002</c:v>
                </c:pt>
                <c:pt idx="1">
                  <c:v>2.1356999999999999</c:v>
                </c:pt>
                <c:pt idx="2">
                  <c:v>2.3391000000000002</c:v>
                </c:pt>
                <c:pt idx="3">
                  <c:v>2.7458999999999998</c:v>
                </c:pt>
                <c:pt idx="4">
                  <c:v>2.9493</c:v>
                </c:pt>
                <c:pt idx="5">
                  <c:v>3.0510000000000002</c:v>
                </c:pt>
                <c:pt idx="6">
                  <c:v>2.7458999999999998</c:v>
                </c:pt>
                <c:pt idx="7">
                  <c:v>3.0510000000000002</c:v>
                </c:pt>
                <c:pt idx="8">
                  <c:v>3.0510000000000002</c:v>
                </c:pt>
                <c:pt idx="9">
                  <c:v>2.9493</c:v>
                </c:pt>
                <c:pt idx="10">
                  <c:v>2.8475999999999999</c:v>
                </c:pt>
                <c:pt idx="11">
                  <c:v>2.8475999999999999</c:v>
                </c:pt>
                <c:pt idx="12">
                  <c:v>3.4578000000000002</c:v>
                </c:pt>
                <c:pt idx="13">
                  <c:v>3.3561000000000001</c:v>
                </c:pt>
                <c:pt idx="14">
                  <c:v>3.3561000000000001</c:v>
                </c:pt>
                <c:pt idx="15">
                  <c:v>3.4578000000000002</c:v>
                </c:pt>
                <c:pt idx="16">
                  <c:v>4.1696999999999997</c:v>
                </c:pt>
                <c:pt idx="17">
                  <c:v>4.3731</c:v>
                </c:pt>
                <c:pt idx="18">
                  <c:v>4.8815999999999997</c:v>
                </c:pt>
                <c:pt idx="19">
                  <c:v>5.4917999999999996</c:v>
                </c:pt>
                <c:pt idx="20">
                  <c:v>5.4917999999999996</c:v>
                </c:pt>
                <c:pt idx="21">
                  <c:v>6.9156000000000004</c:v>
                </c:pt>
                <c:pt idx="22">
                  <c:v>6.3053999999999997</c:v>
                </c:pt>
                <c:pt idx="23">
                  <c:v>6.8139000000000003</c:v>
                </c:pt>
                <c:pt idx="24">
                  <c:v>7.5258000000000003</c:v>
                </c:pt>
                <c:pt idx="25">
                  <c:v>7.11899999999999</c:v>
                </c:pt>
                <c:pt idx="26">
                  <c:v>7.7291999999999996</c:v>
                </c:pt>
                <c:pt idx="27">
                  <c:v>8.6445000000000007</c:v>
                </c:pt>
                <c:pt idx="28">
                  <c:v>7.5258000000000003</c:v>
                </c:pt>
                <c:pt idx="29">
                  <c:v>7.62749999999998</c:v>
                </c:pt>
                <c:pt idx="30">
                  <c:v>8.5427999999999997</c:v>
                </c:pt>
                <c:pt idx="31">
                  <c:v>7.62749999999998</c:v>
                </c:pt>
                <c:pt idx="32">
                  <c:v>5.7968999999999999</c:v>
                </c:pt>
                <c:pt idx="33">
                  <c:v>6.4070999999999998</c:v>
                </c:pt>
                <c:pt idx="34">
                  <c:v>7.3224</c:v>
                </c:pt>
                <c:pt idx="35">
                  <c:v>8.1359999999999992</c:v>
                </c:pt>
                <c:pt idx="36">
                  <c:v>9.0512999999999995</c:v>
                </c:pt>
                <c:pt idx="37">
                  <c:v>8.8478999999999992</c:v>
                </c:pt>
                <c:pt idx="38">
                  <c:v>6.9156000000000004</c:v>
                </c:pt>
                <c:pt idx="39">
                  <c:v>6.4070999999999998</c:v>
                </c:pt>
                <c:pt idx="40">
                  <c:v>6.7122000000000002</c:v>
                </c:pt>
                <c:pt idx="41">
                  <c:v>6.4070999999999998</c:v>
                </c:pt>
                <c:pt idx="42">
                  <c:v>7.0172999999999996</c:v>
                </c:pt>
                <c:pt idx="43">
                  <c:v>6.8139000000000003</c:v>
                </c:pt>
                <c:pt idx="44">
                  <c:v>6.9156000000000004</c:v>
                </c:pt>
                <c:pt idx="45">
                  <c:v>7.0172999999999996</c:v>
                </c:pt>
                <c:pt idx="46">
                  <c:v>8.8478999999999992</c:v>
                </c:pt>
                <c:pt idx="47">
                  <c:v>7.9325999999999999</c:v>
                </c:pt>
                <c:pt idx="48">
                  <c:v>6.7122000000000002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74-F84E-ADEB-C9C43E2ABE2F}"/>
            </c:ext>
          </c:extLst>
        </c:ser>
        <c:ser>
          <c:idx val="8"/>
          <c:order val="2"/>
          <c:tx>
            <c:strRef>
              <c:f>'Consumptive water use'!$A$9</c:f>
              <c:strCache>
                <c:ptCount val="1"/>
                <c:pt idx="0">
                  <c:v>Oil crops &amp; Vegetable oils</c:v>
                </c:pt>
              </c:strCache>
            </c:strRef>
          </c:tx>
          <c:spPr>
            <a:solidFill>
              <a:srgbClr val="FCF305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use'!$C$9:$AY$9</c:f>
              <c:numCache>
                <c:formatCode>0</c:formatCode>
                <c:ptCount val="49"/>
                <c:pt idx="0">
                  <c:v>22.1158</c:v>
                </c:pt>
                <c:pt idx="1">
                  <c:v>22.944500000000001</c:v>
                </c:pt>
                <c:pt idx="2">
                  <c:v>25.5627999999999</c:v>
                </c:pt>
                <c:pt idx="3">
                  <c:v>28.181100000000001</c:v>
                </c:pt>
                <c:pt idx="4">
                  <c:v>25.806799999999999</c:v>
                </c:pt>
                <c:pt idx="5">
                  <c:v>30.6113</c:v>
                </c:pt>
                <c:pt idx="6">
                  <c:v>31.119700000000002</c:v>
                </c:pt>
                <c:pt idx="7">
                  <c:v>28.689499999999999</c:v>
                </c:pt>
                <c:pt idx="8">
                  <c:v>27.7286</c:v>
                </c:pt>
                <c:pt idx="9">
                  <c:v>29.5182</c:v>
                </c:pt>
                <c:pt idx="10">
                  <c:v>29.8385</c:v>
                </c:pt>
                <c:pt idx="11">
                  <c:v>29.8385</c:v>
                </c:pt>
                <c:pt idx="12">
                  <c:v>28.877600000000001</c:v>
                </c:pt>
                <c:pt idx="13">
                  <c:v>26.9558</c:v>
                </c:pt>
                <c:pt idx="14">
                  <c:v>26.823599999999999</c:v>
                </c:pt>
                <c:pt idx="15">
                  <c:v>25.354299999999999</c:v>
                </c:pt>
                <c:pt idx="16">
                  <c:v>26.050799999999999</c:v>
                </c:pt>
                <c:pt idx="17">
                  <c:v>27.8963</c:v>
                </c:pt>
                <c:pt idx="18">
                  <c:v>29.2334</c:v>
                </c:pt>
                <c:pt idx="19">
                  <c:v>33.244700000000002</c:v>
                </c:pt>
                <c:pt idx="20">
                  <c:v>33.244700000000002</c:v>
                </c:pt>
                <c:pt idx="21">
                  <c:v>37.123800000000003</c:v>
                </c:pt>
                <c:pt idx="22">
                  <c:v>36.483199999999997</c:v>
                </c:pt>
                <c:pt idx="23">
                  <c:v>39.345500000000001</c:v>
                </c:pt>
                <c:pt idx="24">
                  <c:v>40.947000000000003</c:v>
                </c:pt>
                <c:pt idx="25">
                  <c:v>42.604399999999998</c:v>
                </c:pt>
                <c:pt idx="26">
                  <c:v>44.129600000000003</c:v>
                </c:pt>
                <c:pt idx="27">
                  <c:v>42.980600000000003</c:v>
                </c:pt>
                <c:pt idx="28">
                  <c:v>44.7498</c:v>
                </c:pt>
                <c:pt idx="29">
                  <c:v>48.949199999999998</c:v>
                </c:pt>
                <c:pt idx="30">
                  <c:v>47.0274</c:v>
                </c:pt>
                <c:pt idx="31">
                  <c:v>45.954700000000003</c:v>
                </c:pt>
                <c:pt idx="32">
                  <c:v>51.776000000000003</c:v>
                </c:pt>
                <c:pt idx="33">
                  <c:v>56.880400000000002</c:v>
                </c:pt>
                <c:pt idx="34">
                  <c:v>55.787300000000002</c:v>
                </c:pt>
                <c:pt idx="35">
                  <c:v>53.941800000000001</c:v>
                </c:pt>
                <c:pt idx="36">
                  <c:v>57.653199999999998</c:v>
                </c:pt>
                <c:pt idx="37">
                  <c:v>56.880400000000002</c:v>
                </c:pt>
                <c:pt idx="38">
                  <c:v>54.1858</c:v>
                </c:pt>
                <c:pt idx="39">
                  <c:v>56.427900000000001</c:v>
                </c:pt>
                <c:pt idx="40">
                  <c:v>56.616</c:v>
                </c:pt>
                <c:pt idx="41">
                  <c:v>57.048099999999998</c:v>
                </c:pt>
                <c:pt idx="42">
                  <c:v>56.971800000000002</c:v>
                </c:pt>
                <c:pt idx="43">
                  <c:v>57.103999999999999</c:v>
                </c:pt>
                <c:pt idx="44">
                  <c:v>60.230699999999999</c:v>
                </c:pt>
                <c:pt idx="45">
                  <c:v>61.039000000000001</c:v>
                </c:pt>
                <c:pt idx="46">
                  <c:v>62.376100000000001</c:v>
                </c:pt>
                <c:pt idx="47">
                  <c:v>60.662799999999997</c:v>
                </c:pt>
                <c:pt idx="48">
                  <c:v>66.707700000000003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74-F84E-ADEB-C9C43E2ABE2F}"/>
            </c:ext>
          </c:extLst>
        </c:ser>
        <c:ser>
          <c:idx val="11"/>
          <c:order val="3"/>
          <c:tx>
            <c:strRef>
              <c:f>'Consumptive water use'!$A$12</c:f>
              <c:strCache>
                <c:ptCount val="1"/>
                <c:pt idx="0">
                  <c:v>Vegetables &amp; Fruits</c:v>
                </c:pt>
              </c:strCache>
            </c:strRef>
          </c:tx>
          <c:spPr>
            <a:solidFill>
              <a:srgbClr val="1FB714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use'!$C$12:$AY$12</c:f>
              <c:numCache>
                <c:formatCode>0</c:formatCode>
                <c:ptCount val="49"/>
                <c:pt idx="0">
                  <c:v>17.010000000000002</c:v>
                </c:pt>
                <c:pt idx="1">
                  <c:v>15.7698</c:v>
                </c:pt>
                <c:pt idx="2">
                  <c:v>14.1678</c:v>
                </c:pt>
                <c:pt idx="3">
                  <c:v>12.799799999999999</c:v>
                </c:pt>
                <c:pt idx="4">
                  <c:v>13.3146</c:v>
                </c:pt>
                <c:pt idx="5">
                  <c:v>12.9978</c:v>
                </c:pt>
                <c:pt idx="6">
                  <c:v>13.0329</c:v>
                </c:pt>
                <c:pt idx="7">
                  <c:v>13.347</c:v>
                </c:pt>
                <c:pt idx="8">
                  <c:v>13.3353</c:v>
                </c:pt>
                <c:pt idx="9">
                  <c:v>11.0556</c:v>
                </c:pt>
                <c:pt idx="10">
                  <c:v>11.724299999999999</c:v>
                </c:pt>
                <c:pt idx="11">
                  <c:v>11.724299999999999</c:v>
                </c:pt>
                <c:pt idx="12">
                  <c:v>12.2094</c:v>
                </c:pt>
                <c:pt idx="13">
                  <c:v>12.039300000000001</c:v>
                </c:pt>
                <c:pt idx="14">
                  <c:v>12.1221</c:v>
                </c:pt>
                <c:pt idx="15">
                  <c:v>11.963699999999999</c:v>
                </c:pt>
                <c:pt idx="16">
                  <c:v>12.3345</c:v>
                </c:pt>
                <c:pt idx="17">
                  <c:v>13.463100000000001</c:v>
                </c:pt>
                <c:pt idx="18">
                  <c:v>13.672800000000001</c:v>
                </c:pt>
                <c:pt idx="19">
                  <c:v>13.157999999999999</c:v>
                </c:pt>
                <c:pt idx="20">
                  <c:v>13.157999999999999</c:v>
                </c:pt>
                <c:pt idx="21">
                  <c:v>15.363899999999999</c:v>
                </c:pt>
                <c:pt idx="22">
                  <c:v>17.3232</c:v>
                </c:pt>
                <c:pt idx="23">
                  <c:v>18.908100000000001</c:v>
                </c:pt>
                <c:pt idx="24">
                  <c:v>20.527200000000001</c:v>
                </c:pt>
                <c:pt idx="25">
                  <c:v>23.4881999999999</c:v>
                </c:pt>
                <c:pt idx="26">
                  <c:v>25.3233</c:v>
                </c:pt>
                <c:pt idx="27">
                  <c:v>26.2377</c:v>
                </c:pt>
                <c:pt idx="28">
                  <c:v>26.892900000000001</c:v>
                </c:pt>
                <c:pt idx="29">
                  <c:v>27.157499999999999</c:v>
                </c:pt>
                <c:pt idx="30">
                  <c:v>28.404900000000001</c:v>
                </c:pt>
                <c:pt idx="31">
                  <c:v>31.158000000000001</c:v>
                </c:pt>
                <c:pt idx="32">
                  <c:v>36.5139</c:v>
                </c:pt>
                <c:pt idx="33">
                  <c:v>40.146299999999997</c:v>
                </c:pt>
                <c:pt idx="34">
                  <c:v>44.1693</c:v>
                </c:pt>
                <c:pt idx="35">
                  <c:v>48.6783</c:v>
                </c:pt>
                <c:pt idx="36">
                  <c:v>52.041600000000003</c:v>
                </c:pt>
                <c:pt idx="37">
                  <c:v>53.333100000000002</c:v>
                </c:pt>
                <c:pt idx="38">
                  <c:v>59.578200000000002</c:v>
                </c:pt>
                <c:pt idx="39">
                  <c:v>66.371399999999994</c:v>
                </c:pt>
                <c:pt idx="40">
                  <c:v>69.840900000000005</c:v>
                </c:pt>
                <c:pt idx="41">
                  <c:v>73.898099999999999</c:v>
                </c:pt>
                <c:pt idx="42">
                  <c:v>75.671099999999996</c:v>
                </c:pt>
                <c:pt idx="43">
                  <c:v>78.840900000000005</c:v>
                </c:pt>
                <c:pt idx="44">
                  <c:v>81.392399999999995</c:v>
                </c:pt>
                <c:pt idx="45">
                  <c:v>85.231800000000007</c:v>
                </c:pt>
                <c:pt idx="46">
                  <c:v>88.003799999999998</c:v>
                </c:pt>
                <c:pt idx="47">
                  <c:v>92.801699999999997</c:v>
                </c:pt>
                <c:pt idx="48">
                  <c:v>96.552000000000007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74-F84E-ADEB-C9C43E2ABE2F}"/>
            </c:ext>
          </c:extLst>
        </c:ser>
        <c:ser>
          <c:idx val="14"/>
          <c:order val="4"/>
          <c:tx>
            <c:strRef>
              <c:f>'Consumptive water use'!$A$24</c:f>
              <c:strCache>
                <c:ptCount val="1"/>
                <c:pt idx="0">
                  <c:v>Alcoholic beverages</c:v>
                </c:pt>
              </c:strCache>
            </c:strRef>
          </c:tx>
          <c:spPr>
            <a:solidFill>
              <a:srgbClr val="F20884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use'!$C$24:$AY$24</c:f>
              <c:numCache>
                <c:formatCode>0</c:formatCode>
                <c:ptCount val="49"/>
                <c:pt idx="0">
                  <c:v>1.0920000000000001</c:v>
                </c:pt>
                <c:pt idx="1">
                  <c:v>1.365</c:v>
                </c:pt>
                <c:pt idx="2">
                  <c:v>1.274</c:v>
                </c:pt>
                <c:pt idx="3">
                  <c:v>1.365</c:v>
                </c:pt>
                <c:pt idx="4">
                  <c:v>1.5469999999999999</c:v>
                </c:pt>
                <c:pt idx="5">
                  <c:v>1.5469999999999999</c:v>
                </c:pt>
                <c:pt idx="6">
                  <c:v>1.456</c:v>
                </c:pt>
                <c:pt idx="7">
                  <c:v>1.5469999999999999</c:v>
                </c:pt>
                <c:pt idx="8">
                  <c:v>1.7290000000000001</c:v>
                </c:pt>
                <c:pt idx="9">
                  <c:v>1.82</c:v>
                </c:pt>
                <c:pt idx="10">
                  <c:v>1.82</c:v>
                </c:pt>
                <c:pt idx="11">
                  <c:v>1.82</c:v>
                </c:pt>
                <c:pt idx="12">
                  <c:v>2.093</c:v>
                </c:pt>
                <c:pt idx="13">
                  <c:v>2.1840000000000002</c:v>
                </c:pt>
                <c:pt idx="14">
                  <c:v>2.73</c:v>
                </c:pt>
                <c:pt idx="15">
                  <c:v>2.73</c:v>
                </c:pt>
                <c:pt idx="16">
                  <c:v>2.6389999999999998</c:v>
                </c:pt>
                <c:pt idx="17">
                  <c:v>3.1850000000000001</c:v>
                </c:pt>
                <c:pt idx="18">
                  <c:v>2.9119999999999999</c:v>
                </c:pt>
                <c:pt idx="19">
                  <c:v>4.641</c:v>
                </c:pt>
                <c:pt idx="20">
                  <c:v>4.641</c:v>
                </c:pt>
                <c:pt idx="21">
                  <c:v>5.0960000000000001</c:v>
                </c:pt>
                <c:pt idx="22">
                  <c:v>5.915</c:v>
                </c:pt>
                <c:pt idx="23">
                  <c:v>6.64299999999999</c:v>
                </c:pt>
                <c:pt idx="24">
                  <c:v>7.6440000000000001</c:v>
                </c:pt>
                <c:pt idx="25">
                  <c:v>9.1</c:v>
                </c:pt>
                <c:pt idx="26">
                  <c:v>10.738</c:v>
                </c:pt>
                <c:pt idx="27">
                  <c:v>11.920999999999999</c:v>
                </c:pt>
                <c:pt idx="28">
                  <c:v>11.193</c:v>
                </c:pt>
                <c:pt idx="29">
                  <c:v>11.83</c:v>
                </c:pt>
                <c:pt idx="30">
                  <c:v>12.922000000000001</c:v>
                </c:pt>
                <c:pt idx="31">
                  <c:v>14.468999999999999</c:v>
                </c:pt>
                <c:pt idx="32">
                  <c:v>16.38</c:v>
                </c:pt>
                <c:pt idx="33">
                  <c:v>17.654</c:v>
                </c:pt>
                <c:pt idx="34">
                  <c:v>20.292999999999999</c:v>
                </c:pt>
                <c:pt idx="35">
                  <c:v>19.565000000000001</c:v>
                </c:pt>
                <c:pt idx="36">
                  <c:v>21.111999999999998</c:v>
                </c:pt>
                <c:pt idx="37">
                  <c:v>20.93</c:v>
                </c:pt>
                <c:pt idx="38">
                  <c:v>21.202999999999999</c:v>
                </c:pt>
                <c:pt idx="39">
                  <c:v>21.931000000000001</c:v>
                </c:pt>
                <c:pt idx="40">
                  <c:v>23.568999999999999</c:v>
                </c:pt>
                <c:pt idx="41">
                  <c:v>24.388000000000002</c:v>
                </c:pt>
                <c:pt idx="42">
                  <c:v>24.478999999999999</c:v>
                </c:pt>
                <c:pt idx="43">
                  <c:v>27.573</c:v>
                </c:pt>
                <c:pt idx="44">
                  <c:v>28.847000000000001</c:v>
                </c:pt>
                <c:pt idx="45">
                  <c:v>31.667999999999999</c:v>
                </c:pt>
                <c:pt idx="46">
                  <c:v>34.944000000000003</c:v>
                </c:pt>
                <c:pt idx="47">
                  <c:v>35.762999999999998</c:v>
                </c:pt>
                <c:pt idx="48">
                  <c:v>30.849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74-F84E-ADEB-C9C43E2ABE2F}"/>
            </c:ext>
          </c:extLst>
        </c:ser>
        <c:ser>
          <c:idx val="23"/>
          <c:order val="5"/>
          <c:tx>
            <c:strRef>
              <c:f>'Consumptive water use'!$A$15</c:f>
              <c:strCache>
                <c:ptCount val="1"/>
                <c:pt idx="0">
                  <c:v>Animal products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'Consumptive water use'!$C$1:$AY$1</c:f>
              <c:numCache>
                <c:formatCode>0</c:formatCode>
                <c:ptCount val="4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</c:numCache>
            </c:numRef>
          </c:cat>
          <c:val>
            <c:numRef>
              <c:f>'Consumptive water use'!$C$15:$AY$15</c:f>
              <c:numCache>
                <c:formatCode>0</c:formatCode>
                <c:ptCount val="49"/>
                <c:pt idx="0">
                  <c:v>49.052999999999997</c:v>
                </c:pt>
                <c:pt idx="1">
                  <c:v>53.585000000000001</c:v>
                </c:pt>
                <c:pt idx="2">
                  <c:v>64.385900000000007</c:v>
                </c:pt>
                <c:pt idx="3">
                  <c:v>71.421899999999994</c:v>
                </c:pt>
                <c:pt idx="4">
                  <c:v>75.889899999999997</c:v>
                </c:pt>
                <c:pt idx="5">
                  <c:v>79.379900000000006</c:v>
                </c:pt>
                <c:pt idx="6">
                  <c:v>80.811800000000005</c:v>
                </c:pt>
                <c:pt idx="7">
                  <c:v>79.773799999999994</c:v>
                </c:pt>
                <c:pt idx="8">
                  <c:v>77.089799999999997</c:v>
                </c:pt>
                <c:pt idx="9">
                  <c:v>74.251800000000003</c:v>
                </c:pt>
                <c:pt idx="10">
                  <c:v>80.165799999999905</c:v>
                </c:pt>
                <c:pt idx="11">
                  <c:v>80.165799999999905</c:v>
                </c:pt>
                <c:pt idx="12">
                  <c:v>84.734700000000004</c:v>
                </c:pt>
                <c:pt idx="13">
                  <c:v>86.143699999999995</c:v>
                </c:pt>
                <c:pt idx="14">
                  <c:v>86.697699999999998</c:v>
                </c:pt>
                <c:pt idx="15">
                  <c:v>87.045599999999993</c:v>
                </c:pt>
                <c:pt idx="16">
                  <c:v>88.1935</c:v>
                </c:pt>
                <c:pt idx="17">
                  <c:v>90.454400000000007</c:v>
                </c:pt>
                <c:pt idx="18">
                  <c:v>98.479399999999998</c:v>
                </c:pt>
                <c:pt idx="19">
                  <c:v>106.2393</c:v>
                </c:pt>
                <c:pt idx="20">
                  <c:v>106.2393</c:v>
                </c:pt>
                <c:pt idx="21">
                  <c:v>114.7482</c:v>
                </c:pt>
                <c:pt idx="22">
                  <c:v>117.4962</c:v>
                </c:pt>
                <c:pt idx="23">
                  <c:v>130.9871</c:v>
                </c:pt>
                <c:pt idx="24">
                  <c:v>146.5641</c:v>
                </c:pt>
                <c:pt idx="25">
                  <c:v>159.55889999999999</c:v>
                </c:pt>
                <c:pt idx="26">
                  <c:v>171.33250000000001</c:v>
                </c:pt>
                <c:pt idx="27">
                  <c:v>185.9171</c:v>
                </c:pt>
                <c:pt idx="28">
                  <c:v>193.44800000000001</c:v>
                </c:pt>
                <c:pt idx="29">
                  <c:v>204.50569999999999</c:v>
                </c:pt>
                <c:pt idx="30">
                  <c:v>219.34809999999999</c:v>
                </c:pt>
                <c:pt idx="31">
                  <c:v>241.9906</c:v>
                </c:pt>
                <c:pt idx="32">
                  <c:v>270.04259999999999</c:v>
                </c:pt>
                <c:pt idx="33">
                  <c:v>308.23399999999901</c:v>
                </c:pt>
                <c:pt idx="34">
                  <c:v>340.88979999999998</c:v>
                </c:pt>
                <c:pt idx="35">
                  <c:v>354.06479999999999</c:v>
                </c:pt>
                <c:pt idx="36">
                  <c:v>378.9228</c:v>
                </c:pt>
                <c:pt idx="37">
                  <c:v>400.32209999999998</c:v>
                </c:pt>
                <c:pt idx="38">
                  <c:v>409.6343</c:v>
                </c:pt>
                <c:pt idx="39">
                  <c:v>420.05770000000001</c:v>
                </c:pt>
                <c:pt idx="40">
                  <c:v>420.24110000000002</c:v>
                </c:pt>
                <c:pt idx="41">
                  <c:v>431.75009999999997</c:v>
                </c:pt>
                <c:pt idx="42">
                  <c:v>444.65769999999998</c:v>
                </c:pt>
                <c:pt idx="43">
                  <c:v>458.12490000000003</c:v>
                </c:pt>
                <c:pt idx="44">
                  <c:v>472.16120000000001</c:v>
                </c:pt>
                <c:pt idx="45">
                  <c:v>484.65390000000002</c:v>
                </c:pt>
                <c:pt idx="46">
                  <c:v>487.22619999999802</c:v>
                </c:pt>
                <c:pt idx="47">
                  <c:v>510.0455</c:v>
                </c:pt>
                <c:pt idx="48">
                  <c:v>526.39639999999997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74-F84E-ADEB-C9C43E2AB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520656"/>
        <c:axId val="-2086524080"/>
      </c:areaChart>
      <c:catAx>
        <c:axId val="-20865206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 cap="flat" cmpd="sng" algn="ctr">
            <a:solidFill>
              <a:srgbClr val="00000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</a:defRPr>
            </a:pPr>
            <a:endParaRPr lang="zh-CN"/>
          </a:p>
        </c:txPr>
        <c:crossAx val="-2086524080"/>
        <c:crosses val="autoZero"/>
        <c:auto val="1"/>
        <c:lblAlgn val="ctr"/>
        <c:lblOffset val="100"/>
        <c:tickLblSkip val="3"/>
        <c:noMultiLvlLbl val="0"/>
      </c:catAx>
      <c:valAx>
        <c:axId val="-2086524080"/>
        <c:scaling>
          <c:orientation val="minMax"/>
          <c:max val="1000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S_tradnl" sz="1200" b="0" i="0" u="none" strike="noStrike" baseline="0" dirty="0" err="1">
                    <a:latin typeface="Calibri"/>
                    <a:ea typeface="Calibri"/>
                    <a:cs typeface="Calibri"/>
                  </a:rPr>
                  <a:t>Water</a:t>
                </a:r>
                <a:r>
                  <a:rPr lang="es-ES_tradnl" sz="1200" b="0" i="0" u="none" strike="noStrike" baseline="0" dirty="0"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es-ES_tradnl" sz="1200" b="0" i="0" u="none" strike="noStrike" baseline="0" dirty="0" err="1">
                    <a:latin typeface="Calibri"/>
                    <a:ea typeface="Calibri"/>
                    <a:cs typeface="Calibri"/>
                  </a:rPr>
                  <a:t>footprint</a:t>
                </a:r>
                <a:r>
                  <a:rPr lang="es-ES_tradnl" sz="1200" b="0" i="0" u="none" strike="noStrike" baseline="0" dirty="0">
                    <a:latin typeface="Calibri"/>
                    <a:ea typeface="Calibri"/>
                    <a:cs typeface="Calibri"/>
                  </a:rPr>
                  <a:t> (m</a:t>
                </a:r>
                <a:r>
                  <a:rPr lang="es-ES_tradnl" sz="1200" b="0" i="0" u="none" strike="noStrike" baseline="30000" dirty="0">
                    <a:latin typeface="Calibri"/>
                    <a:ea typeface="Calibri"/>
                    <a:cs typeface="Calibri"/>
                  </a:rPr>
                  <a:t>3</a:t>
                </a:r>
                <a:r>
                  <a:rPr lang="es-ES_tradnl" sz="1200" b="0" i="0" u="none" strike="noStrike" baseline="0" dirty="0">
                    <a:latin typeface="Calibri"/>
                    <a:ea typeface="Calibri"/>
                    <a:cs typeface="Calibri"/>
                  </a:rPr>
                  <a:t> cap</a:t>
                </a:r>
                <a:r>
                  <a:rPr lang="es-ES_tradnl" sz="1200" b="0" i="0" u="none" strike="noStrike" baseline="30000" dirty="0">
                    <a:latin typeface="Calibri"/>
                    <a:ea typeface="Calibri"/>
                    <a:cs typeface="Calibri"/>
                  </a:rPr>
                  <a:t>-1</a:t>
                </a:r>
                <a:r>
                  <a:rPr lang="es-ES_tradnl" sz="1200" b="1" i="0" u="none" strike="noStrike" baseline="0" dirty="0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</a:rPr>
                  <a:t> y</a:t>
                </a:r>
                <a:r>
                  <a:rPr lang="es-ES_tradnl" sz="1200" b="0" i="0" u="none" strike="noStrike" baseline="300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-1</a:t>
                </a:r>
                <a:r>
                  <a:rPr lang="es-ES_tradnl" sz="1200" b="0" i="0" u="none" strike="noStrike" baseline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7921146953405001E-3"/>
              <c:y val="0.22739028589168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 cap="flat" cmpd="sng" algn="ctr">
            <a:solidFill>
              <a:srgbClr val="00000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</a:defRPr>
            </a:pPr>
            <a:endParaRPr lang="zh-CN"/>
          </a:p>
        </c:txPr>
        <c:crossAx val="-208652065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8.0237741456166398E-2"/>
          <c:y val="0.83143454163901498"/>
          <c:w val="0.83358062968726199"/>
          <c:h val="0.15486953836652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</a:defRPr>
          </a:pPr>
          <a:endParaRPr lang="zh-CN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2BE0C-E741-6341-95B8-B696EC5DDB70}" type="datetimeFigureOut">
              <a:rPr kumimoji="1" lang="zh-CN" altLang="en-US" smtClean="0"/>
              <a:t>2024/11/18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F8C9E-AEDA-3748-A139-893EBEAD63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fld id="{E31BA89C-2EE3-463B-B86A-F84EA5704787}" type="slidenum">
              <a:rPr lang="en-GB" sz="1200">
                <a:solidFill>
                  <a:prstClr val="black"/>
                </a:solidFill>
                <a:latin typeface="Arial" panose="020B0604020202090204" pitchFamily="34" charset="0"/>
              </a:rPr>
              <a:t>3</a:t>
            </a:fld>
            <a:endParaRPr lang="en-GB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6908" y="8687098"/>
            <a:ext cx="2971092" cy="4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9885E0F-B966-4B9F-BA41-B6E1E219B70E}" type="slidenum">
              <a:rPr lang="en-US" sz="1200" smtClean="0">
                <a:solidFill>
                  <a:prstClr val="black"/>
                </a:solidFill>
                <a:latin typeface="Arial" panose="020B0604020202090204" pitchFamily="34" charset="0"/>
              </a:rPr>
              <a:t>3</a:t>
            </a:fld>
            <a:endParaRPr lang="en-US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387350"/>
            <a:ext cx="6096000" cy="3429000"/>
          </a:xfrm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02" y="3966270"/>
            <a:ext cx="5553657" cy="4183558"/>
          </a:xfrm>
          <a:noFill/>
        </p:spPr>
        <p:txBody>
          <a:bodyPr/>
          <a:lstStyle/>
          <a:p>
            <a:pPr eaLnBrk="1" hangingPunct="1"/>
            <a:r>
              <a:rPr lang="en-US" altLang="zh-CN" sz="1000" dirty="0"/>
              <a:t>Water</a:t>
            </a:r>
            <a:r>
              <a:rPr lang="zh-CN" altLang="en-US" sz="1000" dirty="0"/>
              <a:t> </a:t>
            </a:r>
            <a:r>
              <a:rPr lang="en-US" altLang="zh-CN" sz="1000" dirty="0"/>
              <a:t>2024</a:t>
            </a:r>
            <a:r>
              <a:rPr lang="zh-CN" altLang="en-US" sz="1000" dirty="0"/>
              <a:t> </a:t>
            </a:r>
            <a:r>
              <a:rPr lang="en-GB" altLang="zh-CN" sz="1000" dirty="0"/>
              <a:t>https://</a:t>
            </a:r>
            <a:r>
              <a:rPr lang="en-GB" altLang="zh-CN" sz="1000" dirty="0" err="1"/>
              <a:t>www.un.org</a:t>
            </a:r>
            <a:r>
              <a:rPr lang="en-GB" altLang="zh-CN" sz="1000" dirty="0"/>
              <a:t>/</a:t>
            </a:r>
            <a:r>
              <a:rPr lang="en-GB" altLang="zh-CN" sz="1000" dirty="0" err="1"/>
              <a:t>sustainabledevelopment</a:t>
            </a:r>
            <a:r>
              <a:rPr lang="en-GB" altLang="zh-CN" sz="1000" dirty="0"/>
              <a:t>/blog/2024/03/un-world-water-development-report/</a:t>
            </a:r>
          </a:p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A231-F22A-4F73-BF27-00AD42B2A2FF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F8C9E-AEDA-3748-A139-893EBEAD6381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9456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A002A-3F75-A016-6E16-AD7375E3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119F562E-3A93-35FF-1072-B10FC25EA7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fld id="{E31BA89C-2EE3-463B-B86A-F84EA5704787}" type="slidenum">
              <a:rPr lang="en-GB" sz="1200">
                <a:solidFill>
                  <a:prstClr val="black"/>
                </a:solidFill>
                <a:latin typeface="Arial" panose="020B0604020202090204" pitchFamily="34" charset="0"/>
              </a:rPr>
              <a:t>4</a:t>
            </a:fld>
            <a:endParaRPr lang="en-GB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6140182E-0D90-5F95-0A6F-868BA4C6AA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908" y="8687098"/>
            <a:ext cx="2971092" cy="4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9885E0F-B966-4B9F-BA41-B6E1E219B70E}" type="slidenum">
              <a:rPr lang="en-US" sz="1200" smtClean="0">
                <a:solidFill>
                  <a:prstClr val="black"/>
                </a:solidFill>
                <a:latin typeface="Arial" panose="020B0604020202090204" pitchFamily="34" charset="0"/>
              </a:rPr>
              <a:t>4</a:t>
            </a:fld>
            <a:endParaRPr lang="en-US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33AFA99A-8707-AC81-7C81-5146BFC3C3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387350"/>
            <a:ext cx="6096000" cy="3429000"/>
          </a:xfrm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C961C7F5-DB84-DDB8-24AB-D78640E1B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902" y="3966270"/>
            <a:ext cx="5553657" cy="4183558"/>
          </a:xfrm>
          <a:noFill/>
        </p:spPr>
        <p:txBody>
          <a:bodyPr/>
          <a:lstStyle/>
          <a:p>
            <a:pPr eaLnBrk="1" hangingPunct="1"/>
            <a:r>
              <a:rPr lang="en-US" altLang="zh-CN" sz="1000" dirty="0"/>
              <a:t>Water</a:t>
            </a:r>
            <a:r>
              <a:rPr lang="zh-CN" altLang="en-US" sz="1000" dirty="0"/>
              <a:t> </a:t>
            </a:r>
            <a:r>
              <a:rPr lang="en-US" altLang="zh-CN" sz="1000" dirty="0"/>
              <a:t>2024</a:t>
            </a:r>
            <a:r>
              <a:rPr lang="zh-CN" altLang="en-US" sz="1000" dirty="0"/>
              <a:t> </a:t>
            </a:r>
            <a:r>
              <a:rPr lang="en-GB" altLang="zh-CN" sz="1000" dirty="0"/>
              <a:t>https://</a:t>
            </a:r>
            <a:r>
              <a:rPr lang="en-GB" altLang="zh-CN" sz="1000" dirty="0" err="1"/>
              <a:t>www.un.org</a:t>
            </a:r>
            <a:r>
              <a:rPr lang="en-GB" altLang="zh-CN" sz="1000" dirty="0"/>
              <a:t>/</a:t>
            </a:r>
            <a:r>
              <a:rPr lang="en-GB" altLang="zh-CN" sz="1000" dirty="0" err="1"/>
              <a:t>sustainabledevelopment</a:t>
            </a:r>
            <a:r>
              <a:rPr lang="en-GB" altLang="zh-CN" sz="1000" dirty="0"/>
              <a:t>/blog/2024/03/un-world-water-development-report/</a:t>
            </a:r>
          </a:p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1297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E7C0-1535-33E6-269A-3DB079DB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B23A4F02-B2EE-2C41-A5C7-2682ECF13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fld id="{E31BA89C-2EE3-463B-B86A-F84EA5704787}" type="slidenum">
              <a:rPr lang="en-GB" sz="1200">
                <a:solidFill>
                  <a:prstClr val="black"/>
                </a:solidFill>
                <a:latin typeface="Arial" panose="020B0604020202090204" pitchFamily="34" charset="0"/>
              </a:rPr>
              <a:t>5</a:t>
            </a:fld>
            <a:endParaRPr lang="en-GB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DD237A14-68DF-9B22-694B-B861C5E859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908" y="8687098"/>
            <a:ext cx="2971092" cy="4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9885E0F-B966-4B9F-BA41-B6E1E219B70E}" type="slidenum">
              <a:rPr lang="en-US" sz="1200" smtClean="0">
                <a:solidFill>
                  <a:prstClr val="black"/>
                </a:solidFill>
                <a:latin typeface="Arial" panose="020B0604020202090204" pitchFamily="34" charset="0"/>
              </a:rPr>
              <a:t>5</a:t>
            </a:fld>
            <a:endParaRPr lang="en-US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42711714-7AA7-43A3-A95A-27A0F3C60F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387350"/>
            <a:ext cx="6096000" cy="3429000"/>
          </a:xfrm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B04EFEAB-A1C4-1605-7485-18BDDE1F9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902" y="3966270"/>
            <a:ext cx="5553657" cy="4183558"/>
          </a:xfrm>
          <a:noFill/>
        </p:spPr>
        <p:txBody>
          <a:bodyPr/>
          <a:lstStyle/>
          <a:p>
            <a:pPr eaLnBrk="1" hangingPunct="1"/>
            <a:r>
              <a:rPr lang="en-US" altLang="zh-CN" sz="1000" dirty="0"/>
              <a:t>Water</a:t>
            </a:r>
            <a:r>
              <a:rPr lang="zh-CN" altLang="en-US" sz="1000" dirty="0"/>
              <a:t> </a:t>
            </a:r>
            <a:r>
              <a:rPr lang="en-US" altLang="zh-CN" sz="1000" dirty="0"/>
              <a:t>2024</a:t>
            </a:r>
            <a:r>
              <a:rPr lang="zh-CN" altLang="en-US" sz="1000" dirty="0"/>
              <a:t> </a:t>
            </a:r>
            <a:r>
              <a:rPr lang="en-GB" altLang="zh-CN" sz="1000" dirty="0"/>
              <a:t>https://</a:t>
            </a:r>
            <a:r>
              <a:rPr lang="en-GB" altLang="zh-CN" sz="1000" dirty="0" err="1"/>
              <a:t>www.un.org</a:t>
            </a:r>
            <a:r>
              <a:rPr lang="en-GB" altLang="zh-CN" sz="1000" dirty="0"/>
              <a:t>/</a:t>
            </a:r>
            <a:r>
              <a:rPr lang="en-GB" altLang="zh-CN" sz="1000" dirty="0" err="1"/>
              <a:t>sustainabledevelopment</a:t>
            </a:r>
            <a:r>
              <a:rPr lang="en-GB" altLang="zh-CN" sz="1000" dirty="0"/>
              <a:t>/blog/2024/03/un-world-water-development-report/</a:t>
            </a:r>
          </a:p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757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3DC6C-F08B-F360-9CFB-D9E02CB41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4D74CD7-D27C-9B25-0DA0-1EF432B77D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fld id="{E31BA89C-2EE3-463B-B86A-F84EA5704787}" type="slidenum">
              <a:rPr lang="en-GB" sz="1200">
                <a:solidFill>
                  <a:prstClr val="black"/>
                </a:solidFill>
                <a:latin typeface="Arial" panose="020B0604020202090204" pitchFamily="34" charset="0"/>
              </a:rPr>
              <a:t>6</a:t>
            </a:fld>
            <a:endParaRPr lang="en-GB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6B61DA7B-21F5-FF28-D165-D20A0FBC52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908" y="8687098"/>
            <a:ext cx="2971092" cy="4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ヒラギノ角ゴ Pro W3" panose="020B0300000000000000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9885E0F-B966-4B9F-BA41-B6E1E219B70E}" type="slidenum">
              <a:rPr lang="en-US" sz="1200" smtClean="0">
                <a:solidFill>
                  <a:prstClr val="black"/>
                </a:solidFill>
                <a:latin typeface="Arial" panose="020B0604020202090204" pitchFamily="34" charset="0"/>
              </a:rPr>
              <a:t>6</a:t>
            </a:fld>
            <a:endParaRPr lang="en-US" sz="120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8BA30928-5200-313C-1AED-A931F4717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387350"/>
            <a:ext cx="6096000" cy="3429000"/>
          </a:xfrm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CB7DC2F5-058A-DED7-9C24-B572E0E57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902" y="3966270"/>
            <a:ext cx="5553657" cy="4183558"/>
          </a:xfrm>
          <a:noFill/>
        </p:spPr>
        <p:txBody>
          <a:bodyPr/>
          <a:lstStyle/>
          <a:p>
            <a:pPr eaLnBrk="1" hangingPunct="1"/>
            <a:r>
              <a:rPr lang="en-US" altLang="zh-CN" sz="1000" dirty="0"/>
              <a:t>Water</a:t>
            </a:r>
            <a:r>
              <a:rPr lang="zh-CN" altLang="en-US" sz="1000" dirty="0"/>
              <a:t> </a:t>
            </a:r>
            <a:r>
              <a:rPr lang="en-US" altLang="zh-CN" sz="1000" dirty="0"/>
              <a:t>2024</a:t>
            </a:r>
            <a:r>
              <a:rPr lang="zh-CN" altLang="en-US" sz="1000" dirty="0"/>
              <a:t> </a:t>
            </a:r>
            <a:r>
              <a:rPr lang="en-GB" altLang="zh-CN" sz="1000" dirty="0"/>
              <a:t>https://</a:t>
            </a:r>
            <a:r>
              <a:rPr lang="en-GB" altLang="zh-CN" sz="1000" dirty="0" err="1"/>
              <a:t>www.un.org</a:t>
            </a:r>
            <a:r>
              <a:rPr lang="en-GB" altLang="zh-CN" sz="1000" dirty="0"/>
              <a:t>/</a:t>
            </a:r>
            <a:r>
              <a:rPr lang="en-GB" altLang="zh-CN" sz="1000" dirty="0" err="1"/>
              <a:t>sustainabledevelopment</a:t>
            </a:r>
            <a:r>
              <a:rPr lang="en-GB" altLang="zh-CN" sz="1000" dirty="0"/>
              <a:t>/blog/2024/03/un-world-water-development-report/</a:t>
            </a:r>
          </a:p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195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F8C9E-AEDA-3748-A139-893EBEAD6381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4041-6317-4375-AFA3-F4C47B25C46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9pPr>
          </a:lstStyle>
          <a:p>
            <a:pPr eaLnBrk="1" hangingPunct="1"/>
            <a:fld id="{4465F9DE-2B9C-AE4B-9E87-3E89F77FF3B3}" type="slidenum">
              <a:rPr lang="zh-CN" altLang="en-US"/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eaLnBrk="1" hangingPunct="1"/>
            <a:fld id="{B82620A7-F8DC-424F-9767-48CF9E3DC244}" type="slidenum">
              <a:rPr lang="zh-CN" altLang="en-US" sz="1200">
                <a:ea typeface="宋体" charset="0"/>
                <a:cs typeface="宋体" charset="0"/>
              </a:rPr>
              <a:t>12</a:t>
            </a:fld>
            <a:endParaRPr lang="en-US" altLang="zh-CN" sz="1200">
              <a:ea typeface="宋体" charset="0"/>
              <a:cs typeface="宋体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eaLnBrk="1" hangingPunct="1"/>
            <a:fld id="{B82620A7-F8DC-424F-9767-48CF9E3DC244}" type="slidenum">
              <a:rPr lang="zh-CN" altLang="en-US" sz="1200">
                <a:ea typeface="宋体" charset="0"/>
                <a:cs typeface="宋体" charset="0"/>
              </a:rPr>
              <a:t>13</a:t>
            </a:fld>
            <a:endParaRPr lang="en-US" altLang="zh-CN" sz="1200">
              <a:ea typeface="宋体" charset="0"/>
              <a:cs typeface="宋体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8" y="22303"/>
            <a:ext cx="3657600" cy="707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l="9634" r="4756" b="18617"/>
          <a:stretch>
            <a:fillRect/>
          </a:stretch>
        </p:blipFill>
        <p:spPr>
          <a:xfrm>
            <a:off x="-13009" y="4296494"/>
            <a:ext cx="12192000" cy="2561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03833" y="0"/>
            <a:ext cx="2728333" cy="7512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4638"/>
            <a:ext cx="12192000" cy="25176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2153"/>
            <a:ext cx="10363200" cy="5572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kumimoji="0" lang="en-US" sz="2250" b="1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9431" y="6608617"/>
            <a:ext cx="568157" cy="249385"/>
          </a:xfr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03861-5E9A-4543-86D7-BB6953BB049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0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77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9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A2EBE-5D74-3D4B-84E4-6A3A6E0AD43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7FA32-DBE6-2441-B2ED-E6513BBA50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8.xml"/><Relationship Id="rId7" Type="http://schemas.openxmlformats.org/officeDocument/2006/relationships/image" Target="../media/image1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2.xml"/><Relationship Id="rId7" Type="http://schemas.openxmlformats.org/officeDocument/2006/relationships/image" Target="../media/image40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6.xml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3.jpeg"/><Relationship Id="rId4" Type="http://schemas.openxmlformats.org/officeDocument/2006/relationships/tags" Target="../tags/tag47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www.greenpost.se/sweden-china-bridge/waste-food-is-to-waste-water-professor-liu/" TargetMode="External"/><Relationship Id="rId2" Type="http://schemas.openxmlformats.org/officeDocument/2006/relationships/hyperlink" Target="http://www.wastedfood.com/2009/07/20/guest-post-observations-on-food-waste-in-china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hyperlink" Target="https://ccafs.cgiar.org/blog/cutting-our-losses-learning-food-waste-china" TargetMode="Externa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4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4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4.png"/><Relationship Id="rId5" Type="http://schemas.openxmlformats.org/officeDocument/2006/relationships/image" Target="../media/image51.tiff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5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6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4.png"/><Relationship Id="rId5" Type="http://schemas.openxmlformats.org/officeDocument/2006/relationships/image" Target="../media/image53.tiff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1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4.pn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1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14.png"/><Relationship Id="rId3" Type="http://schemas.openxmlformats.org/officeDocument/2006/relationships/tags" Target="../tags/tag76.xml"/><Relationship Id="rId7" Type="http://schemas.openxmlformats.org/officeDocument/2006/relationships/image" Target="../media/image62.jpeg"/><Relationship Id="rId12" Type="http://schemas.openxmlformats.org/officeDocument/2006/relationships/hyperlink" Target="http://lancang-mekong.net/Default.aspx?l=en-us" TargetMode="Externa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79.xml"/><Relationship Id="rId7" Type="http://schemas.openxmlformats.org/officeDocument/2006/relationships/image" Target="../media/image1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3.gif"/><Relationship Id="rId5" Type="http://schemas.openxmlformats.org/officeDocument/2006/relationships/image" Target="../media/image72.tiff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0.jpe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9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8.jpeg"/><Relationship Id="rId5" Type="http://schemas.openxmlformats.org/officeDocument/2006/relationships/tags" Target="../tags/tag10.xml"/><Relationship Id="rId10" Type="http://schemas.openxmlformats.org/officeDocument/2006/relationships/image" Target="../media/image17.jpeg"/><Relationship Id="rId4" Type="http://schemas.openxmlformats.org/officeDocument/2006/relationships/tags" Target="../tags/tag9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93.xml"/><Relationship Id="rId7" Type="http://schemas.openxmlformats.org/officeDocument/2006/relationships/image" Target="../media/image14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98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0.xml"/><Relationship Id="rId10" Type="http://schemas.openxmlformats.org/officeDocument/2006/relationships/image" Target="../media/image83.png"/><Relationship Id="rId4" Type="http://schemas.openxmlformats.org/officeDocument/2006/relationships/tags" Target="../tags/tag99.xml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14.pn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4.xml"/><Relationship Id="rId7" Type="http://schemas.openxmlformats.org/officeDocument/2006/relationships/image" Target="../media/image2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7.xml"/><Relationship Id="rId7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7.jpeg"/><Relationship Id="rId5" Type="http://schemas.openxmlformats.org/officeDocument/2006/relationships/tags" Target="../tags/tag22.xml"/><Relationship Id="rId10" Type="http://schemas.openxmlformats.org/officeDocument/2006/relationships/image" Target="../media/image26.png"/><Relationship Id="rId4" Type="http://schemas.openxmlformats.org/officeDocument/2006/relationships/tags" Target="../tags/tag2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tags" Target="../tags/tag26.xml"/><Relationship Id="rId7" Type="http://schemas.openxmlformats.org/officeDocument/2006/relationships/image" Target="../media/image14.png"/><Relationship Id="rId12" Type="http://schemas.openxmlformats.org/officeDocument/2006/relationships/image" Target="../media/image34.sv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2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svg"/><Relationship Id="rId1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4.png"/><Relationship Id="rId5" Type="http://schemas.openxmlformats.org/officeDocument/2006/relationships/image" Target="../media/image37.tiff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2835"/>
            <a:ext cx="10515600" cy="71386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zh-CN" dirty="0"/>
              <a:t>Managing Water-Energy-Food Nexus </a:t>
            </a:r>
            <a:br>
              <a:rPr lang="en-US" altLang="zh-CN" dirty="0"/>
            </a:br>
            <a:r>
              <a:rPr lang="en-US" altLang="zh-CN" dirty="0"/>
              <a:t>for 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92632"/>
            <a:ext cx="10515600" cy="808583"/>
          </a:xfrm>
        </p:spPr>
        <p:txBody>
          <a:bodyPr/>
          <a:lstStyle/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800" b="1" dirty="0" err="1">
                <a:ea typeface="SimHei" panose="02010609060101010101" pitchFamily="49" charset="-122"/>
                <a:cs typeface="Arial" panose="020B0604020202090204" pitchFamily="34" charset="0"/>
              </a:rPr>
              <a:t>Junguo</a:t>
            </a:r>
            <a:r>
              <a:rPr lang="en-US" altLang="zh-CN" sz="2800" b="1" dirty="0">
                <a:ea typeface="SimHei" panose="02010609060101010101" pitchFamily="49" charset="-122"/>
                <a:cs typeface="Arial" panose="020B0604020202090204" pitchFamily="34" charset="0"/>
              </a:rPr>
              <a:t> Liu</a:t>
            </a:r>
            <a:endParaRPr lang="en-US" altLang="zh-CN" sz="2800" dirty="0">
              <a:ea typeface="SimHei" panose="02010609060101010101" pitchFamily="49" charset="-122"/>
              <a:cs typeface="Arial" panose="020B0604020202090204" pitchFamily="34" charset="0"/>
            </a:endParaRP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President</a:t>
            </a:r>
            <a:r>
              <a:rPr lang="zh-CN" altLang="en-US" sz="2400" dirty="0"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and</a:t>
            </a:r>
            <a:r>
              <a:rPr lang="zh-CN" altLang="en-US" sz="2400" dirty="0"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Professor</a:t>
            </a: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</a:rPr>
              <a:t>North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China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University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of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Water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Resources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and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Electric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Power</a:t>
            </a: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</a:rPr>
              <a:t>Zhengzhou,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Henan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Province,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China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endParaRPr lang="en-US" altLang="zh-CN" sz="2400" dirty="0">
              <a:ea typeface="SimHei" panose="02010609060101010101" pitchFamily="49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alibri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4.png">
            <a:extLst>
              <a:ext uri="{FF2B5EF4-FFF2-40B4-BE49-F238E27FC236}">
                <a16:creationId xmlns:a16="http://schemas.microsoft.com/office/drawing/2014/main" id="{A2221572-F2F6-13AD-08CC-43A7346FB6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148" y="5850007"/>
            <a:ext cx="2865120" cy="569595"/>
          </a:xfrm>
          <a:prstGeom prst="rect">
            <a:avLst/>
          </a:prstGeom>
          <a:solidFill>
            <a:schemeClr val="bg1"/>
          </a:solidFill>
          <a:ln w="12700">
            <a:miter lim="400000"/>
            <a:headEnd/>
            <a:tailEnd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9EB146-24AD-37C0-7A42-DA073F64B91F}"/>
              </a:ext>
            </a:extLst>
          </p:cNvPr>
          <p:cNvSpPr txBox="1"/>
          <p:nvPr/>
        </p:nvSpPr>
        <p:spPr>
          <a:xfrm>
            <a:off x="1436918" y="155739"/>
            <a:ext cx="9026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altLang="zh-CN" sz="32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Side event:</a:t>
            </a:r>
            <a:r>
              <a:rPr lang="zh-CN" altLang="en-US" sz="32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Water-Energy-Food</a:t>
            </a:r>
            <a:r>
              <a:rPr lang="zh-CN" alt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zh-CN" alt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zh-CN" alt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es-419" altLang="zh-CN" b="0" i="1" cap="all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07540" y="5982970"/>
            <a:ext cx="7489190" cy="8324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CH" altLang="zh-CN" sz="1400" dirty="0">
                <a:ea typeface="宋体" charset="0"/>
                <a:cs typeface="宋体" charset="0"/>
              </a:rPr>
              <a:t>Source</a:t>
            </a:r>
            <a:r>
              <a:rPr lang="de-CH" altLang="zh-CN" sz="1400" dirty="0"/>
              <a:t>: </a:t>
            </a:r>
            <a:r>
              <a:rPr lang="de-CH" altLang="zh-CN" sz="1400" dirty="0">
                <a:ea typeface="宋体" charset="0"/>
                <a:cs typeface="宋体" charset="0"/>
              </a:rPr>
              <a:t>Liu </a:t>
            </a:r>
            <a:r>
              <a:rPr lang="de-CH" altLang="zh-CN" sz="1400" dirty="0" err="1">
                <a:ea typeface="宋体" charset="0"/>
                <a:cs typeface="宋体" charset="0"/>
              </a:rPr>
              <a:t>and</a:t>
            </a:r>
            <a:r>
              <a:rPr lang="de-CH" altLang="zh-CN" sz="1400" dirty="0">
                <a:ea typeface="宋体" charset="0"/>
                <a:cs typeface="宋体" charset="0"/>
              </a:rPr>
              <a:t> </a:t>
            </a:r>
            <a:r>
              <a:rPr lang="de-CH" altLang="zh-CN" sz="1400" dirty="0" err="1">
                <a:ea typeface="宋体" charset="0"/>
                <a:cs typeface="宋体" charset="0"/>
              </a:rPr>
              <a:t>Savenije</a:t>
            </a:r>
            <a:r>
              <a:rPr lang="de-CH" altLang="zh-CN" sz="1400" dirty="0">
                <a:ea typeface="宋体" charset="0"/>
                <a:cs typeface="宋体" charset="0"/>
              </a:rPr>
              <a:t>, </a:t>
            </a:r>
            <a:r>
              <a:rPr lang="de-CH" altLang="zh-CN" sz="1400" dirty="0"/>
              <a:t>200</a:t>
            </a:r>
            <a:r>
              <a:rPr lang="de-CH" altLang="zh-CN" sz="1400" dirty="0">
                <a:ea typeface="宋体" charset="0"/>
                <a:cs typeface="宋体" charset="0"/>
              </a:rPr>
              <a:t>8. </a:t>
            </a:r>
            <a:r>
              <a:rPr lang="en-US" altLang="zh-CN" sz="1400" i="1" dirty="0">
                <a:ea typeface="宋体" charset="0"/>
                <a:cs typeface="宋体" charset="0"/>
              </a:rPr>
              <a:t>Hydrology and Earth System Sciences </a:t>
            </a:r>
            <a:r>
              <a:rPr lang="en-US" altLang="zh-CN" sz="1400" dirty="0">
                <a:ea typeface="宋体" charset="0"/>
                <a:cs typeface="宋体" charset="0"/>
              </a:rPr>
              <a:t>12(3): 887-898.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400" dirty="0">
                <a:ea typeface="宋体" charset="0"/>
                <a:cs typeface="宋体" charset="0"/>
              </a:rPr>
              <a:t>             Liu J.*, Yang H., </a:t>
            </a:r>
            <a:r>
              <a:rPr lang="en-US" altLang="zh-CN" sz="1400" dirty="0" err="1">
                <a:ea typeface="宋体" charset="0"/>
                <a:cs typeface="宋体" charset="0"/>
              </a:rPr>
              <a:t>Savenije</a:t>
            </a:r>
            <a:r>
              <a:rPr lang="en-US" altLang="zh-CN" sz="1400" dirty="0">
                <a:ea typeface="宋体" charset="0"/>
                <a:cs typeface="宋体" charset="0"/>
              </a:rPr>
              <a:t> H.H.G., 2008. </a:t>
            </a:r>
            <a:r>
              <a:rPr lang="en-US" altLang="zh-CN" sz="1400" i="1" dirty="0">
                <a:ea typeface="宋体" charset="0"/>
                <a:cs typeface="宋体" charset="0"/>
              </a:rPr>
              <a:t>Nature</a:t>
            </a:r>
            <a:r>
              <a:rPr lang="en-US" altLang="zh-CN" sz="1400" dirty="0">
                <a:ea typeface="宋体" charset="0"/>
                <a:cs typeface="宋体" charset="0"/>
              </a:rPr>
              <a:t> 454 (7203): 397.</a:t>
            </a:r>
          </a:p>
          <a:p>
            <a:pPr eaLnBrk="1" hangingPunct="1"/>
            <a:r>
              <a:rPr lang="zh-CN" altLang="zh-CN" sz="1400" dirty="0"/>
              <a:t> </a:t>
            </a:r>
            <a:endParaRPr lang="en-US" altLang="zh-CN" sz="1400" dirty="0">
              <a:ea typeface="宋体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5765" y="1136015"/>
            <a:ext cx="7100570" cy="4591685"/>
            <a:chOff x="3960" y="1334"/>
            <a:chExt cx="11160" cy="6642"/>
          </a:xfrm>
        </p:grpSpPr>
        <p:graphicFrame>
          <p:nvGraphicFramePr>
            <p:cNvPr id="13" name="Chart 12"/>
            <p:cNvGraphicFramePr/>
            <p:nvPr/>
          </p:nvGraphicFramePr>
          <p:xfrm>
            <a:off x="3960" y="1334"/>
            <a:ext cx="11160" cy="66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12820" y="3344"/>
              <a:ext cx="1657" cy="656"/>
            </a:xfrm>
            <a:prstGeom prst="rect">
              <a:avLst/>
            </a:prstGeom>
            <a:solidFill>
              <a:srgbClr val="92D050"/>
            </a:solidFill>
            <a:ln w="38100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1500" dirty="0">
                  <a:solidFill>
                    <a:srgbClr val="000066"/>
                  </a:solidFill>
                  <a:ea typeface="宋体" charset="0"/>
                  <a:cs typeface="宋体" charset="0"/>
                </a:rPr>
                <a:t>Animal </a:t>
              </a:r>
            </a:p>
            <a:p>
              <a:pPr algn="ctr"/>
              <a:r>
                <a:rPr lang="en-US" altLang="zh-CN" sz="1500" dirty="0">
                  <a:solidFill>
                    <a:srgbClr val="000066"/>
                  </a:solidFill>
                  <a:ea typeface="宋体" charset="0"/>
                  <a:cs typeface="宋体" charset="0"/>
                </a:rPr>
                <a:t>Products</a:t>
              </a:r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9720" y="5419"/>
              <a:ext cx="2762" cy="656"/>
            </a:xfrm>
            <a:prstGeom prst="rect">
              <a:avLst/>
            </a:prstGeom>
            <a:solidFill>
              <a:srgbClr val="00B0F0"/>
            </a:solidFill>
            <a:ln w="38100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1500">
                  <a:solidFill>
                    <a:srgbClr val="000066"/>
                  </a:solidFill>
                  <a:ea typeface="宋体" charset="0"/>
                  <a:cs typeface="宋体" charset="0"/>
                </a:rPr>
                <a:t>Cereals &amp; Roots</a:t>
              </a:r>
            </a:p>
          </p:txBody>
        </p:sp>
      </p:grpSp>
      <p:sp>
        <p:nvSpPr>
          <p:cNvPr id="7" name="矩形 9"/>
          <p:cNvSpPr/>
          <p:nvPr/>
        </p:nvSpPr>
        <p:spPr>
          <a:xfrm>
            <a:off x="7980045" y="2442210"/>
            <a:ext cx="34645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75360" eaLnBrk="0" hangingPunct="0">
              <a:spcBef>
                <a:spcPts val="640"/>
              </a:spcBef>
              <a:spcAft>
                <a:spcPts val="64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儷宋 Pro" panose="02020300000000000000" charset="-120"/>
                <a:cs typeface="Arial" panose="020B0604020202020204" pitchFamily="34" charset="0"/>
              </a:rPr>
              <a:t>Changing food-consumption patterns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儷宋 Pro" panose="02020300000000000000" charset="-120"/>
                <a:cs typeface="Arial" panose="020B0604020202020204" pitchFamily="34" charset="0"/>
              </a:rPr>
              <a:t>are the main cause of the worsening water scarcity in China.</a:t>
            </a:r>
          </a:p>
        </p:txBody>
      </p:sp>
      <p:sp>
        <p:nvSpPr>
          <p:cNvPr id="4" name="Rectangle 5"/>
          <p:cNvSpPr/>
          <p:nvPr>
            <p:custDataLst>
              <p:tags r:id="rId1"/>
            </p:custDataLst>
          </p:nvPr>
        </p:nvSpPr>
        <p:spPr bwMode="auto">
          <a:xfrm>
            <a:off x="2329180" y="762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Per Capita Water Footprint in China</a:t>
            </a:r>
          </a:p>
        </p:txBody>
      </p:sp>
      <p:pic>
        <p:nvPicPr>
          <p:cNvPr id="5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7086600" y="6391275"/>
            <a:ext cx="373380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</a:defRPr>
            </a:lvl9pPr>
          </a:lstStyle>
          <a:p>
            <a:pPr eaLnBrk="1" hangingPunct="1"/>
            <a:r>
              <a:rPr lang="de-CH" altLang="zh-CN" sz="1400"/>
              <a:t>Source: Liu and Savenije, 2008. HESS</a:t>
            </a:r>
            <a:endParaRPr lang="en-US" altLang="zh-CN" sz="1400"/>
          </a:p>
        </p:txBody>
      </p:sp>
      <p:sp>
        <p:nvSpPr>
          <p:cNvPr id="4" name="Rectangle 5"/>
          <p:cNvSpPr/>
          <p:nvPr>
            <p:custDataLst>
              <p:tags r:id="rId1"/>
            </p:custDataLst>
          </p:nvPr>
        </p:nvSpPr>
        <p:spPr bwMode="auto">
          <a:xfrm>
            <a:off x="2454275" y="4826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Comparison Among Countries</a:t>
            </a:r>
          </a:p>
        </p:txBody>
      </p:sp>
      <p:pic>
        <p:nvPicPr>
          <p:cNvPr id="2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3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75510" y="1042035"/>
            <a:ext cx="8072120" cy="5349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d losses and waste in Chin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229360"/>
            <a:ext cx="9055735" cy="46456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75885" y="5293995"/>
            <a:ext cx="1673225" cy="4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1500" b="1" dirty="0">
                <a:solidFill>
                  <a:srgbClr val="0000FF"/>
                </a:solidFill>
              </a:rPr>
              <a:t>WF of Canada</a:t>
            </a:r>
            <a:endParaRPr lang="en-US" sz="1500" dirty="0"/>
          </a:p>
        </p:txBody>
      </p:sp>
      <p:sp>
        <p:nvSpPr>
          <p:cNvPr id="10" name="Rectangle 9"/>
          <p:cNvSpPr/>
          <p:nvPr/>
        </p:nvSpPr>
        <p:spPr>
          <a:xfrm>
            <a:off x="7947660" y="5293995"/>
            <a:ext cx="23120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en-US" sz="1500" b="1" dirty="0">
                <a:solidFill>
                  <a:srgbClr val="0000FF"/>
                </a:solidFill>
              </a:rPr>
              <a:t>Arable area of Mexico</a:t>
            </a:r>
            <a:endParaRPr lang="en-US" sz="15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84969" y="6251411"/>
            <a:ext cx="6423248" cy="3067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de-CH" altLang="zh-CN" sz="1400" dirty="0"/>
              <a:t>Liu et al., 2013. </a:t>
            </a:r>
            <a:r>
              <a:rPr lang="de-CH" altLang="zh-CN" sz="1400" i="1" dirty="0"/>
              <a:t>Environmental Science &amp; Technology</a:t>
            </a:r>
            <a:r>
              <a:rPr lang="de-CH" altLang="zh-CN" sz="1400" dirty="0"/>
              <a:t>. </a:t>
            </a:r>
            <a:r>
              <a:rPr lang="en-US" altLang="zh-CN" sz="1400" dirty="0"/>
              <a:t>47(18): 10137-10144</a:t>
            </a:r>
            <a:r>
              <a:rPr lang="zh-CN" altLang="zh-CN" sz="1400" dirty="0"/>
              <a:t> </a:t>
            </a:r>
            <a:endParaRPr lang="en-US" altLang="zh-CN" sz="1400" dirty="0"/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 bwMode="auto">
          <a:xfrm>
            <a:off x="1981835" y="4826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Food Losses from Field to Folk</a:t>
            </a:r>
          </a:p>
        </p:txBody>
      </p:sp>
      <p:pic>
        <p:nvPicPr>
          <p:cNvPr id="2" name="image4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5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2200" y="4742815"/>
            <a:ext cx="953770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6 </a:t>
            </a:r>
            <a:r>
              <a:rPr lang="en-GB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large-scale field surveys and literature data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show that </a:t>
            </a:r>
            <a:r>
              <a:rPr lang="en-GB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food annually produced for human consumption in the country (349 ± 4 Mt) is lost or wasted.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water, carbon, nitrogen and phosphorus footprints 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associated with total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are similar to those of a medium-sized country (such as the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UK’s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the case of carbon footprint)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0923" y="1142559"/>
            <a:ext cx="3427003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kern="100" dirty="0" err="1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Xue</a:t>
            </a:r>
            <a:r>
              <a:rPr lang="zh-CN" altLang="en-US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et</a:t>
            </a:r>
            <a:r>
              <a:rPr lang="zh-CN" altLang="en-US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al.,</a:t>
            </a:r>
            <a:r>
              <a:rPr lang="zh-CN" altLang="en-US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2021. China’s food loss and waste embodies increasing environmental</a:t>
            </a:r>
            <a:r>
              <a:rPr lang="zh-CN" altLang="en-US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impacts. </a:t>
            </a:r>
            <a:r>
              <a:rPr lang="en-US" altLang="zh-CN" i="1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Nature Food</a:t>
            </a:r>
            <a:r>
              <a:rPr lang="en-US" altLang="zh-CN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. 2:</a:t>
            </a:r>
            <a:r>
              <a:rPr lang="zh-CN" altLang="en-US" kern="100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519–528</a:t>
            </a:r>
            <a:endParaRPr lang="zh-CN" altLang="zh-CN" kern="100" dirty="0">
              <a:latin typeface="Times New Roman" panose="02020503050405090304" pitchFamily="18" charset="0"/>
              <a:ea typeface="宋体" pitchFamily="2" charset="-122"/>
              <a:cs typeface="Times New Roman" panose="02020503050405090304" pitchFamily="18" charset="0"/>
            </a:endParaRPr>
          </a:p>
        </p:txBody>
      </p:sp>
      <p:pic>
        <p:nvPicPr>
          <p:cNvPr id="1026" name="Picture 2" descr="Institute of Geographic Sciences and Natural Resources Research, Chinese  Academy of Scienc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34" y="2666232"/>
            <a:ext cx="1310379" cy="131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6"/>
          <a:stretch>
            <a:fillRect/>
          </a:stretch>
        </p:blipFill>
        <p:spPr>
          <a:xfrm>
            <a:off x="8431319" y="2794094"/>
            <a:ext cx="1038952" cy="971665"/>
          </a:xfrm>
          <a:prstGeom prst="rect">
            <a:avLst/>
          </a:prstGeom>
        </p:spPr>
      </p:pic>
      <p:pic>
        <p:nvPicPr>
          <p:cNvPr id="1028" name="Picture 4" descr="University of Southern Denmark (SDU), Denmark | Study.e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15" y="3893191"/>
            <a:ext cx="2133989" cy="5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uhan University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92" y="2815898"/>
            <a:ext cx="952742" cy="9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187" y="1280672"/>
            <a:ext cx="5387547" cy="3026843"/>
          </a:xfrm>
          <a:prstGeom prst="rect">
            <a:avLst/>
          </a:prstGeom>
        </p:spPr>
      </p:pic>
      <p:sp>
        <p:nvSpPr>
          <p:cNvPr id="3" name="Rectangle 5"/>
          <p:cNvSpPr/>
          <p:nvPr>
            <p:custDataLst>
              <p:tags r:id="rId2"/>
            </p:custDataLst>
          </p:nvPr>
        </p:nvSpPr>
        <p:spPr bwMode="auto">
          <a:xfrm>
            <a:off x="1870075" y="635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Food Losses from Field to Folk</a:t>
            </a:r>
          </a:p>
        </p:txBody>
      </p:sp>
      <p:pic>
        <p:nvPicPr>
          <p:cNvPr id="6" name="image4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9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68284" y="5498068"/>
            <a:ext cx="374441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hlinkClick r:id="rId2"/>
              </a:rPr>
              <a:t>http://www.wastedfood.com/2009/07/20/guest-post-observations-on-food-waste-in-china/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9680" r="37400" b="8420"/>
          <a:stretch>
            <a:fillRect/>
          </a:stretch>
        </p:blipFill>
        <p:spPr>
          <a:xfrm>
            <a:off x="1533753" y="188640"/>
            <a:ext cx="4433477" cy="4968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9680" r="13776" b="7975"/>
          <a:stretch>
            <a:fillRect/>
          </a:stretch>
        </p:blipFill>
        <p:spPr>
          <a:xfrm>
            <a:off x="6071186" y="548680"/>
            <a:ext cx="4363262" cy="32403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68008" y="5373216"/>
            <a:ext cx="4266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hlinkClick r:id="rId5"/>
              </a:rPr>
              <a:t>https://ccafs.cgiar.org/blog/cutting-our-losses-learning-food-waste-china</a:t>
            </a:r>
            <a:r>
              <a:rPr lang="en-US" altLang="zh-CN" sz="1600" dirty="0"/>
              <a:t> 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6060504" y="4161854"/>
            <a:ext cx="4572000" cy="1198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E241E"/>
                </a:solidFill>
                <a:latin typeface="Arial" panose="020B0604020202020204" pitchFamily="34" charset="0"/>
              </a:rPr>
              <a:t>China discards less food than the average country. What can we learn from China about reducing food waste across the supply chain?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3460" r="32287" b="7160"/>
          <a:stretch>
            <a:fillRect/>
          </a:stretch>
        </p:blipFill>
        <p:spPr>
          <a:xfrm>
            <a:off x="1703512" y="2109215"/>
            <a:ext cx="4191069" cy="39120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666732" y="6309320"/>
            <a:ext cx="853372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hlinkClick r:id="rId7"/>
              </a:rPr>
              <a:t>http://www.greenpost.se/sweden-china-bridge/waste-food-is-to-waste-water-professor-liu/</a:t>
            </a:r>
            <a:r>
              <a:rPr lang="en-US" altLang="zh-CN" sz="1600" dirty="0"/>
              <a:t> 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ilpf.org/wp-content/uploads/2015/10/Un-SDGs-20151-e14446452913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30" y="1708572"/>
            <a:ext cx="8106018" cy="40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189355" y="1062355"/>
            <a:ext cx="107099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Goal 12. Ensure sustainable consumption and production patterns</a:t>
            </a:r>
          </a:p>
        </p:txBody>
      </p:sp>
      <p:sp>
        <p:nvSpPr>
          <p:cNvPr id="15" name="矩形 14"/>
          <p:cNvSpPr/>
          <p:nvPr/>
        </p:nvSpPr>
        <p:spPr>
          <a:xfrm>
            <a:off x="1754505" y="5885815"/>
            <a:ext cx="86836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 By 2030, halve per capita global food waste at the retail and consumer levels and reduce food losses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6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" name="Freeform 19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062990"/>
            <a:ext cx="3521075" cy="52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068060" y="2052320"/>
            <a:ext cx="4775200" cy="2795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fontAlgn="auto">
              <a:lnSpc>
                <a:spcPts val="3000"/>
              </a:lnSpc>
            </a:pPr>
            <a:r>
              <a:rPr lang="en-GB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lawmakers voted to adopt an </a:t>
            </a:r>
            <a:r>
              <a:rPr lang="en-GB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anti-food waste law</a:t>
            </a:r>
            <a:r>
              <a:rPr lang="en-GB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session of the National People</a:t>
            </a:r>
            <a:r>
              <a:rPr lang="en-US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GB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Congress Standing Committee</a:t>
            </a:r>
            <a:r>
              <a:rPr lang="zh-CN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April 29</a:t>
            </a:r>
            <a:r>
              <a:rPr lang="en-US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altLang="zh-CN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.The law, aimed at safeguarding the country's food security.</a:t>
            </a:r>
            <a:endParaRPr lang="en-GB" altLang="zh-CN" sz="240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3" name="Freeform 19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430" y="1373505"/>
            <a:ext cx="6174105" cy="4333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" y="2306955"/>
            <a:ext cx="4966335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of China’s electricity from Coal-fired Power Plants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CPPs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Installed capacity from 0.71 TW in 2010 to 1.17 TW in 2020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Exacerbate water conflicts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2575368" y="6117759"/>
            <a:ext cx="699167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Zhang, Liu* et al., 2017. 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Journal of Cleaner Production </a:t>
            </a:r>
            <a:r>
              <a:rPr lang="hr-HR" altLang="zh-CN" i="1" dirty="0">
                <a:solidFill>
                  <a:schemeClr val="tx1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161: 1171-1179.</a:t>
            </a:r>
            <a:r>
              <a:rPr lang="zh-CN" altLang="zh-CN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</p:txBody>
      </p:sp>
      <p:sp>
        <p:nvSpPr>
          <p:cNvPr id="4" name="AutoShape 4" descr="âçµåâçå¾çæç´¢ç»æ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Rectangle 5"/>
          <p:cNvSpPr/>
          <p:nvPr>
            <p:custDataLst>
              <p:tags r:id="rId1"/>
            </p:custDataLst>
          </p:nvPr>
        </p:nvSpPr>
        <p:spPr bwMode="auto">
          <a:xfrm>
            <a:off x="257175" y="33020"/>
            <a:ext cx="84194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China’s Electricity from Coal-fired Power Plants</a:t>
            </a:r>
          </a:p>
        </p:txBody>
      </p:sp>
      <p:pic>
        <p:nvPicPr>
          <p:cNvPr id="12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3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14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235" y="1272540"/>
            <a:ext cx="6972300" cy="4526915"/>
          </a:xfrm>
          <a:prstGeom prst="rect">
            <a:avLst/>
          </a:prstGeom>
        </p:spPr>
      </p:pic>
      <p:sp>
        <p:nvSpPr>
          <p:cNvPr id="6" name="Rectangle 10"/>
          <p:cNvSpPr/>
          <p:nvPr/>
        </p:nvSpPr>
        <p:spPr>
          <a:xfrm>
            <a:off x="2360738" y="6192054"/>
            <a:ext cx="699167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Zhang, Liu* et al., 2017. </a:t>
            </a:r>
            <a:r>
              <a:rPr lang="en-US" altLang="zh-CN" i="1" dirty="0"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Journal of Cleaner Production </a:t>
            </a:r>
            <a:r>
              <a:rPr lang="hr-HR" altLang="zh-CN" i="1" dirty="0"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161: 1171-1179.</a:t>
            </a:r>
            <a:r>
              <a:rPr lang="zh-CN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altLang="zh-CN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025" y="2195830"/>
            <a:ext cx="4178300" cy="31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ts val="3000"/>
              </a:lnSpc>
              <a:buFont typeface="Wingdings" panose="05000000000000000000" charset="0"/>
              <a:buChar char="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About 75% of water consumption was from regions with absolute or chronic water scarcity</a:t>
            </a:r>
          </a:p>
          <a:p>
            <a:pPr marL="342900" indent="-342900" algn="just" fontAlgn="auto">
              <a:lnSpc>
                <a:spcPts val="3000"/>
              </a:lnSpc>
              <a:buFont typeface="Wingdings" panose="05000000000000000000" charset="0"/>
              <a:buChar char="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Development of CPPs needs to explicitly consider impacts on regional water resources</a:t>
            </a:r>
          </a:p>
        </p:txBody>
      </p:sp>
      <p:sp>
        <p:nvSpPr>
          <p:cNvPr id="11" name="Rectangle 5"/>
          <p:cNvSpPr/>
          <p:nvPr>
            <p:custDataLst>
              <p:tags r:id="rId1"/>
            </p:custDataLst>
          </p:nvPr>
        </p:nvSpPr>
        <p:spPr bwMode="auto">
          <a:xfrm>
            <a:off x="119380" y="54610"/>
            <a:ext cx="89147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Water Footprint of China’s Coal-fired Power Plants</a:t>
            </a:r>
          </a:p>
        </p:txBody>
      </p:sp>
      <p:pic>
        <p:nvPicPr>
          <p:cNvPr id="12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3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14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3525520" y="6256020"/>
            <a:ext cx="5091430" cy="44132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/>
            <a:r>
              <a:rPr lang="en-US" altLang="zh-CN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Zhao,</a:t>
            </a:r>
            <a:r>
              <a:rPr lang="zh-CN" altLang="en-US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Liu* et al., 2015. Physics and Chemistry of the Earth.</a:t>
            </a:r>
            <a:r>
              <a:rPr lang="zh-CN" altLang="en-US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79-82: 40–46</a:t>
            </a:r>
          </a:p>
          <a:p>
            <a:pPr algn="l"/>
            <a:endParaRPr lang="en-US" altLang="zh-CN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Rectangle 5"/>
          <p:cNvSpPr/>
          <p:nvPr>
            <p:custDataLst>
              <p:tags r:id="rId1"/>
            </p:custDataLst>
          </p:nvPr>
        </p:nvSpPr>
        <p:spPr bwMode="auto">
          <a:xfrm>
            <a:off x="2722880" y="54610"/>
            <a:ext cx="56635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Water footprint of Energy</a:t>
            </a:r>
          </a:p>
        </p:txBody>
      </p:sp>
      <p:pic>
        <p:nvPicPr>
          <p:cNvPr id="12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14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7777" y="964055"/>
            <a:ext cx="5899785" cy="5203825"/>
          </a:xfrm>
          <a:prstGeom prst="rect">
            <a:avLst/>
          </a:prstGeom>
        </p:spPr>
      </p:pic>
      <p:sp>
        <p:nvSpPr>
          <p:cNvPr id="4" name="Textfeld 14">
            <a:extLst>
              <a:ext uri="{FF2B5EF4-FFF2-40B4-BE49-F238E27FC236}">
                <a16:creationId xmlns:a16="http://schemas.microsoft.com/office/drawing/2014/main" id="{75EB6B7E-7BB1-4D4E-A431-AE5E48DF3555}"/>
              </a:ext>
            </a:extLst>
          </p:cNvPr>
          <p:cNvSpPr txBox="1"/>
          <p:nvPr/>
        </p:nvSpPr>
        <p:spPr>
          <a:xfrm>
            <a:off x="6788074" y="1984753"/>
            <a:ext cx="4776395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Low-carbon energy carriers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(e.g., hydropower, biofuels) often have a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water footprint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compared to coal and natural gas.</a:t>
            </a:r>
            <a:endParaRPr lang="en-US" altLang="zh-CN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675" y="173990"/>
            <a:ext cx="9144000" cy="747395"/>
          </a:xfrm>
        </p:spPr>
        <p:txBody>
          <a:bodyPr/>
          <a:lstStyle/>
          <a:p>
            <a:r>
              <a:rPr lang="en-US" altLang="zh-CN" sz="2000" dirty="0">
                <a:latin typeface="Arial" panose="020B0604020202090204" pitchFamily="34" charset="0"/>
                <a:cs typeface="Arial" panose="020B0604020202090204" pitchFamily="34" charset="0"/>
              </a:rPr>
              <a:t>North China University of Water Resources and Electric Power (NCWU)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3861-5E9A-4543-86D7-BB6953BB049C}" type="slidenum">
              <a:rPr lang="zh-CN" altLang="en-US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503050405090304"/>
                <a:ea typeface="微软雅黑"/>
              </a:rPr>
              <a:t>2</a:t>
            </a:fld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503050405090304"/>
              <a:ea typeface="微软雅黑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4345" y="1056640"/>
            <a:ext cx="11144885" cy="2526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 teaching and research university established in 1951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Co-sponsored by the </a:t>
            </a:r>
            <a:r>
              <a:rPr lang="en-US" altLang="zh-CN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Ministry of Water Resources</a:t>
            </a:r>
            <a:r>
              <a:rPr lang="zh-CN" altLang="en-US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of</a:t>
            </a:r>
            <a:r>
              <a:rPr lang="zh-CN" altLang="en-US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China</a:t>
            </a:r>
            <a:r>
              <a:rPr lang="zh-CN" altLang="en-US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and Henan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province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One of the world’s largest universities in terms of total number of undergraduate students in field of water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Alumni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include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ministers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,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governors,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academicians,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Hugo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Award/Galaxy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Award</a:t>
            </a:r>
            <a:r>
              <a:rPr lang="zh-CN" altLang="en-US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 </a:t>
            </a:r>
            <a:r>
              <a:rPr lang="en-US" altLang="zh-CN" sz="2200" dirty="0">
                <a:latin typeface="Arial" panose="020B0604020202090204" pitchFamily="34" charset="0"/>
                <a:ea typeface="微软雅黑"/>
                <a:cs typeface="Arial" panose="020B0604020202090204" pitchFamily="34" charset="0"/>
              </a:rPr>
              <a:t>Winner</a:t>
            </a:r>
          </a:p>
        </p:txBody>
      </p:sp>
      <p:pic>
        <p:nvPicPr>
          <p:cNvPr id="6146" name="Picture 2" descr="查看源图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" y="3643630"/>
            <a:ext cx="5320665" cy="2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查看源图像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5" name="AutoShape 8" descr="查看源图像"/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6" name="AutoShape 12" descr="查看源图像"/>
          <p:cNvSpPr>
            <a:spLocks noChangeAspect="1" noChangeArrowheads="1"/>
          </p:cNvSpPr>
          <p:nvPr/>
        </p:nvSpPr>
        <p:spPr bwMode="auto">
          <a:xfrm>
            <a:off x="6210300" y="3543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11105515" y="738505"/>
            <a:ext cx="406400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49795" y="739140"/>
            <a:ext cx="4064000" cy="382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grpSp>
        <p:nvGrpSpPr>
          <p:cNvPr id="8" name="组合 7"/>
          <p:cNvGrpSpPr/>
          <p:nvPr/>
        </p:nvGrpSpPr>
        <p:grpSpPr>
          <a:xfrm>
            <a:off x="6578600" y="3583305"/>
            <a:ext cx="4735195" cy="3007995"/>
            <a:chOff x="10360" y="5643"/>
            <a:chExt cx="7457" cy="4737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360" y="5643"/>
              <a:ext cx="6604" cy="4737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 rot="4620000">
              <a:off x="14320" y="8114"/>
              <a:ext cx="162" cy="17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/>
            </a:p>
          </p:txBody>
        </p:sp>
        <p:sp>
          <p:nvSpPr>
            <p:cNvPr id="27" name="线形标注 2 26"/>
            <p:cNvSpPr/>
            <p:nvPr/>
          </p:nvSpPr>
          <p:spPr>
            <a:xfrm>
              <a:off x="15951" y="7613"/>
              <a:ext cx="1866" cy="39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16772"/>
                <a:gd name="adj6" fmla="val -7072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Zheng </a:t>
              </a:r>
              <a:r>
                <a:rPr lang="en-US" altLang="zh-CN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zhou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/>
          <p:nvPr/>
        </p:nvGrpSpPr>
        <p:grpSpPr>
          <a:xfrm>
            <a:off x="2704946" y="980728"/>
            <a:ext cx="6509122" cy="5305772"/>
            <a:chOff x="539750" y="838200"/>
            <a:chExt cx="5861050" cy="5504234"/>
          </a:xfrm>
        </p:grpSpPr>
        <p:sp>
          <p:nvSpPr>
            <p:cNvPr id="12" name="Rectangle 2"/>
            <p:cNvSpPr/>
            <p:nvPr/>
          </p:nvSpPr>
          <p:spPr bwMode="auto">
            <a:xfrm>
              <a:off x="539750" y="838200"/>
              <a:ext cx="5861050" cy="55042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503050405090304" pitchFamily="18" charset="0"/>
                <a:ea typeface="MS PGothic" panose="020B0600070205080204" pitchFamily="34" charset="-128"/>
              </a:endParaRPr>
            </a:p>
          </p:txBody>
        </p:sp>
        <p:pic>
          <p:nvPicPr>
            <p:cNvPr id="13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00" y="883736"/>
              <a:ext cx="5679487" cy="5389874"/>
            </a:xfrm>
            <a:prstGeom prst="rect">
              <a:avLst/>
            </a:prstGeom>
          </p:spPr>
        </p:pic>
      </p:grpSp>
      <p:sp>
        <p:nvSpPr>
          <p:cNvPr id="14" name="Rectangle 1045"/>
          <p:cNvSpPr>
            <a:spLocks noChangeArrowheads="1"/>
          </p:cNvSpPr>
          <p:nvPr/>
        </p:nvSpPr>
        <p:spPr bwMode="auto">
          <a:xfrm>
            <a:off x="4541257" y="6386790"/>
            <a:ext cx="4672172" cy="3143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6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Source: Mekonnen, Gerbens-Leenes &amp; Hoekstra (2015)</a:t>
            </a:r>
            <a:endParaRPr lang="en-GB" altLang="nl-NL" sz="1600" b="0" i="1" dirty="0">
              <a:solidFill>
                <a:schemeClr val="tx1"/>
              </a:solidFill>
              <a:latin typeface="Arial Narrow" panose="020B0606020202030204" pitchFamily="34" charset="0"/>
              <a:cs typeface="MS PGothic" charset="0"/>
            </a:endParaRPr>
          </a:p>
        </p:txBody>
      </p:sp>
      <p:sp>
        <p:nvSpPr>
          <p:cNvPr id="15" name="Afgeronde rechthoek 1"/>
          <p:cNvSpPr>
            <a:spLocks noChangeArrowheads="1"/>
          </p:cNvSpPr>
          <p:nvPr/>
        </p:nvSpPr>
        <p:spPr bwMode="auto">
          <a:xfrm>
            <a:off x="5084810" y="4426085"/>
            <a:ext cx="2801565" cy="1523324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FF0000"/>
            </a:solidFill>
            <a:rou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charset="0"/>
              <a:cs typeface="MS PGothic" charset="0"/>
            </a:endParaRPr>
          </a:p>
        </p:txBody>
      </p:sp>
      <p:cxnSp>
        <p:nvCxnSpPr>
          <p:cNvPr id="16" name="Rechte verbindingslijn met pijl 3"/>
          <p:cNvCxnSpPr>
            <a:cxnSpLocks noChangeShapeType="1"/>
          </p:cNvCxnSpPr>
          <p:nvPr/>
        </p:nvCxnSpPr>
        <p:spPr bwMode="auto">
          <a:xfrm flipH="1">
            <a:off x="4461540" y="4208505"/>
            <a:ext cx="1425474" cy="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tailEnd type="stealth" w="lg" len="lg"/>
          </a:ln>
        </p:spPr>
      </p:cxnSp>
      <p:cxnSp>
        <p:nvCxnSpPr>
          <p:cNvPr id="17" name="Rechte verbindingslijn met pijl 9"/>
          <p:cNvCxnSpPr>
            <a:cxnSpLocks noChangeShapeType="1"/>
          </p:cNvCxnSpPr>
          <p:nvPr/>
        </p:nvCxnSpPr>
        <p:spPr bwMode="auto">
          <a:xfrm flipV="1">
            <a:off x="7157896" y="4208505"/>
            <a:ext cx="993426" cy="3184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tailEnd type="stealth" w="lg" len="lg"/>
          </a:ln>
        </p:spPr>
      </p:cxnSp>
      <p:sp>
        <p:nvSpPr>
          <p:cNvPr id="18" name="Rectangle 1045"/>
          <p:cNvSpPr>
            <a:spLocks noChangeArrowheads="1"/>
          </p:cNvSpPr>
          <p:nvPr/>
        </p:nvSpPr>
        <p:spPr bwMode="auto">
          <a:xfrm>
            <a:off x="4541257" y="3950028"/>
            <a:ext cx="323850" cy="431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8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?</a:t>
            </a:r>
            <a:endParaRPr lang="en-GB" altLang="nl-NL" sz="1800" b="0" i="1" dirty="0">
              <a:solidFill>
                <a:schemeClr val="tx1"/>
              </a:solidFill>
              <a:latin typeface="Arial Narrow" panose="020B0606020202030204" pitchFamily="34" charset="0"/>
              <a:cs typeface="MS PGothic" charset="0"/>
            </a:endParaRPr>
          </a:p>
        </p:txBody>
      </p:sp>
      <p:sp>
        <p:nvSpPr>
          <p:cNvPr id="19" name="Rectangle 1045"/>
          <p:cNvSpPr>
            <a:spLocks noChangeArrowheads="1"/>
          </p:cNvSpPr>
          <p:nvPr/>
        </p:nvSpPr>
        <p:spPr bwMode="auto">
          <a:xfrm>
            <a:off x="7749713" y="3948613"/>
            <a:ext cx="323850" cy="431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8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?</a:t>
            </a:r>
            <a:endParaRPr lang="en-GB" altLang="nl-NL" sz="1800" b="0" i="1" dirty="0">
              <a:solidFill>
                <a:schemeClr val="tx1"/>
              </a:solidFill>
              <a:latin typeface="Arial Narrow" panose="020B0606020202030204" pitchFamily="34" charset="0"/>
              <a:cs typeface="MS PGothic" charset="0"/>
            </a:endParaRPr>
          </a:p>
        </p:txBody>
      </p:sp>
      <p:sp>
        <p:nvSpPr>
          <p:cNvPr id="20" name="Rectangle 1045"/>
          <p:cNvSpPr>
            <a:spLocks noChangeArrowheads="1"/>
          </p:cNvSpPr>
          <p:nvPr/>
        </p:nvSpPr>
        <p:spPr bwMode="auto">
          <a:xfrm>
            <a:off x="5084809" y="3922880"/>
            <a:ext cx="2801565" cy="4422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from fossil</a:t>
            </a: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to renewable energy</a:t>
            </a:r>
          </a:p>
        </p:txBody>
      </p:sp>
      <p:sp>
        <p:nvSpPr>
          <p:cNvPr id="2" name="Rectangle 5"/>
          <p:cNvSpPr/>
          <p:nvPr>
            <p:custDataLst>
              <p:tags r:id="rId1"/>
            </p:custDataLst>
          </p:nvPr>
        </p:nvSpPr>
        <p:spPr bwMode="auto">
          <a:xfrm>
            <a:off x="2175510" y="0"/>
            <a:ext cx="651256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Water Footprint of Energy Carriers</a:t>
            </a:r>
          </a:p>
        </p:txBody>
      </p:sp>
      <p:pic>
        <p:nvPicPr>
          <p:cNvPr id="3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6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14" descr="UT_Logo_2400_White_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6286500"/>
            <a:ext cx="2970213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35" y="1196752"/>
            <a:ext cx="756084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hthoek 1"/>
          <p:cNvSpPr/>
          <p:nvPr/>
        </p:nvSpPr>
        <p:spPr bwMode="auto">
          <a:xfrm>
            <a:off x="7482061" y="3131443"/>
            <a:ext cx="648072" cy="25202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25" name="Rechthoek 7"/>
          <p:cNvSpPr/>
          <p:nvPr/>
        </p:nvSpPr>
        <p:spPr bwMode="auto">
          <a:xfrm>
            <a:off x="7403703" y="5733256"/>
            <a:ext cx="864096" cy="296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26" name="Rechthoek 24"/>
          <p:cNvSpPr/>
          <p:nvPr/>
        </p:nvSpPr>
        <p:spPr bwMode="auto">
          <a:xfrm>
            <a:off x="8411815" y="5733256"/>
            <a:ext cx="864096" cy="296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27" name="Rechthoek 25"/>
          <p:cNvSpPr/>
          <p:nvPr/>
        </p:nvSpPr>
        <p:spPr bwMode="auto">
          <a:xfrm>
            <a:off x="8574881" y="4509120"/>
            <a:ext cx="648072" cy="11426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28" name="Rechthoek 26"/>
          <p:cNvSpPr/>
          <p:nvPr/>
        </p:nvSpPr>
        <p:spPr bwMode="auto">
          <a:xfrm>
            <a:off x="4313709" y="2070373"/>
            <a:ext cx="648072" cy="35824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29" name="Rechthoek 27"/>
          <p:cNvSpPr/>
          <p:nvPr/>
        </p:nvSpPr>
        <p:spPr bwMode="auto">
          <a:xfrm>
            <a:off x="4235351" y="5724872"/>
            <a:ext cx="864096" cy="296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30" name="Rechthoek 28"/>
          <p:cNvSpPr/>
          <p:nvPr/>
        </p:nvSpPr>
        <p:spPr bwMode="auto">
          <a:xfrm>
            <a:off x="5393829" y="2643262"/>
            <a:ext cx="648072" cy="30064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31" name="Rechthoek 29"/>
          <p:cNvSpPr/>
          <p:nvPr/>
        </p:nvSpPr>
        <p:spPr bwMode="auto">
          <a:xfrm>
            <a:off x="5315471" y="5724872"/>
            <a:ext cx="864096" cy="296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32" name="Rechthoek 30"/>
          <p:cNvSpPr/>
          <p:nvPr/>
        </p:nvSpPr>
        <p:spPr bwMode="auto">
          <a:xfrm>
            <a:off x="6414641" y="1854349"/>
            <a:ext cx="648072" cy="37985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sp>
        <p:nvSpPr>
          <p:cNvPr id="33" name="Rechthoek 31"/>
          <p:cNvSpPr/>
          <p:nvPr/>
        </p:nvSpPr>
        <p:spPr bwMode="auto">
          <a:xfrm>
            <a:off x="6323583" y="5724872"/>
            <a:ext cx="864096" cy="296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 New Roman" panose="02020503050405090304" pitchFamily="18" charset="0"/>
              <a:ea typeface="MS PGothic" panose="020B0600070205080204" pitchFamily="34" charset="-128"/>
            </a:endParaRPr>
          </a:p>
        </p:txBody>
      </p:sp>
      <p:cxnSp>
        <p:nvCxnSpPr>
          <p:cNvPr id="34" name="Rechte verbindingslijn met pijl 9"/>
          <p:cNvCxnSpPr>
            <a:cxnSpLocks noChangeShapeType="1"/>
          </p:cNvCxnSpPr>
          <p:nvPr/>
        </p:nvCxnSpPr>
        <p:spPr bwMode="auto">
          <a:xfrm>
            <a:off x="4727575" y="2311400"/>
            <a:ext cx="908050" cy="7366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tailEnd type="stealth" w="lg" len="lg"/>
          </a:ln>
        </p:spPr>
      </p:cxnSp>
      <p:cxnSp>
        <p:nvCxnSpPr>
          <p:cNvPr id="35" name="Rechte verbindingslijn met pijl 9"/>
          <p:cNvCxnSpPr>
            <a:cxnSpLocks noChangeShapeType="1"/>
          </p:cNvCxnSpPr>
          <p:nvPr/>
        </p:nvCxnSpPr>
        <p:spPr bwMode="auto">
          <a:xfrm>
            <a:off x="5747519" y="3212976"/>
            <a:ext cx="947332" cy="1565293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tailEnd type="stealth" w="lg" len="lg"/>
          </a:ln>
        </p:spPr>
      </p:cxnSp>
      <p:cxnSp>
        <p:nvCxnSpPr>
          <p:cNvPr id="36" name="Rechte verbindingslijn met pijl 9"/>
          <p:cNvCxnSpPr>
            <a:cxnSpLocks noChangeShapeType="1"/>
          </p:cNvCxnSpPr>
          <p:nvPr/>
        </p:nvCxnSpPr>
        <p:spPr bwMode="auto">
          <a:xfrm flipV="1">
            <a:off x="3679825" y="2276872"/>
            <a:ext cx="915566" cy="1177528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tailEnd type="stealth" w="lg" len="lg"/>
          </a:ln>
        </p:spPr>
      </p:cxnSp>
      <p:cxnSp>
        <p:nvCxnSpPr>
          <p:cNvPr id="37" name="Rechte verbindingslijn met pijl 9"/>
          <p:cNvCxnSpPr>
            <a:cxnSpLocks noChangeShapeType="1"/>
          </p:cNvCxnSpPr>
          <p:nvPr/>
        </p:nvCxnSpPr>
        <p:spPr bwMode="auto">
          <a:xfrm flipV="1">
            <a:off x="3621807" y="3140968"/>
            <a:ext cx="1045592" cy="1573296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tailEnd type="stealth" w="lg" len="lg"/>
          </a:ln>
        </p:spPr>
      </p:cxnSp>
      <p:cxnSp>
        <p:nvCxnSpPr>
          <p:cNvPr id="38" name="Rechte verbindingslijn met pijl 9"/>
          <p:cNvCxnSpPr>
            <a:cxnSpLocks noChangeShapeType="1"/>
          </p:cNvCxnSpPr>
          <p:nvPr/>
        </p:nvCxnSpPr>
        <p:spPr bwMode="auto">
          <a:xfrm flipV="1">
            <a:off x="4669557" y="2743200"/>
            <a:ext cx="1048618" cy="396264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tailEnd type="stealth" w="lg" len="lg"/>
          </a:ln>
        </p:spPr>
      </p:cxnSp>
      <p:cxnSp>
        <p:nvCxnSpPr>
          <p:cNvPr id="39" name="Rechte verbindingslijn met pijl 9"/>
          <p:cNvCxnSpPr>
            <a:cxnSpLocks noChangeShapeType="1"/>
          </p:cNvCxnSpPr>
          <p:nvPr/>
        </p:nvCxnSpPr>
        <p:spPr bwMode="auto">
          <a:xfrm flipV="1">
            <a:off x="5710957" y="1988840"/>
            <a:ext cx="1044674" cy="756924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tailEnd type="stealth" w="lg" len="lg"/>
          </a:ln>
        </p:spPr>
      </p:cxnSp>
      <p:sp>
        <p:nvSpPr>
          <p:cNvPr id="40" name="Rectangle 1045"/>
          <p:cNvSpPr>
            <a:spLocks noChangeArrowheads="1"/>
          </p:cNvSpPr>
          <p:nvPr/>
        </p:nvSpPr>
        <p:spPr bwMode="auto">
          <a:xfrm>
            <a:off x="3490468" y="2492896"/>
            <a:ext cx="672875" cy="4422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Carbon</a:t>
            </a: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footprint</a:t>
            </a:r>
          </a:p>
        </p:txBody>
      </p:sp>
      <p:sp>
        <p:nvSpPr>
          <p:cNvPr id="41" name="Rectangle 1045"/>
          <p:cNvSpPr>
            <a:spLocks noChangeArrowheads="1"/>
          </p:cNvSpPr>
          <p:nvPr/>
        </p:nvSpPr>
        <p:spPr bwMode="auto">
          <a:xfrm>
            <a:off x="3642868" y="3429000"/>
            <a:ext cx="672875" cy="4422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Water</a:t>
            </a: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2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footprint</a:t>
            </a:r>
          </a:p>
        </p:txBody>
      </p:sp>
      <p:sp>
        <p:nvSpPr>
          <p:cNvPr id="2" name="Rectangle 5"/>
          <p:cNvSpPr/>
          <p:nvPr>
            <p:custDataLst>
              <p:tags r:id="rId1"/>
            </p:custDataLst>
          </p:nvPr>
        </p:nvSpPr>
        <p:spPr bwMode="auto">
          <a:xfrm>
            <a:off x="-202565" y="-25400"/>
            <a:ext cx="9696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Water footprint of electricity in 2035 – IEA scenarios</a:t>
            </a:r>
          </a:p>
        </p:txBody>
      </p:sp>
      <p:pic>
        <p:nvPicPr>
          <p:cNvPr id="3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7798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6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1045">
            <a:extLst>
              <a:ext uri="{FF2B5EF4-FFF2-40B4-BE49-F238E27FC236}">
                <a16:creationId xmlns:a16="http://schemas.microsoft.com/office/drawing/2014/main" id="{EA534836-A3F5-71B7-B30F-E061F0CEE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257" y="6386790"/>
            <a:ext cx="4672172" cy="3143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0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24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 typeface="Monotype Sorts" charset="2"/>
              <a:buChar char="n"/>
              <a:tabLst>
                <a:tab pos="0" algn="l"/>
              </a:tabLst>
              <a:defRPr sz="1600" b="1">
                <a:solidFill>
                  <a:srgbClr val="CCFFFF"/>
                </a:solidFill>
                <a:latin typeface="Arial" panose="020B060402020209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lnSpc>
                <a:spcPct val="80000"/>
              </a:lnSpc>
              <a:spcAft>
                <a:spcPct val="0"/>
              </a:spcAft>
              <a:buFont typeface="Monotype Sorts" charset="2"/>
              <a:buNone/>
              <a:defRPr/>
            </a:pPr>
            <a:r>
              <a:rPr lang="en-GB" altLang="nl-NL" sz="1600" b="0" dirty="0">
                <a:solidFill>
                  <a:schemeClr val="tx1"/>
                </a:solidFill>
                <a:latin typeface="Arial Narrow" panose="020B0606020202030204" pitchFamily="34" charset="0"/>
                <a:cs typeface="MS PGothic" charset="0"/>
              </a:rPr>
              <a:t>Source: Mekonnen, Gerbens-Leenes &amp; Hoekstra (2015)</a:t>
            </a:r>
            <a:endParaRPr lang="en-GB" altLang="nl-NL" sz="1600" b="0" i="1" dirty="0">
              <a:solidFill>
                <a:schemeClr val="tx1"/>
              </a:solidFill>
              <a:latin typeface="Arial Narrow" panose="020B0606020202030204" pitchFamily="34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40" grpId="0"/>
      <p:bldP spid="40" grpId="1"/>
      <p:bldP spid="41" grpId="0"/>
      <p:bldP spid="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4"/>
          <p:cNvSpPr txBox="1"/>
          <p:nvPr/>
        </p:nvSpPr>
        <p:spPr>
          <a:xfrm>
            <a:off x="613186" y="1081109"/>
            <a:ext cx="11069618" cy="1220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 fontAlgn="auto">
              <a:lnSpc>
                <a:spcPts val="3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Water security is critical for meeting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SDGs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and climate-resilient development, yet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mitigation measures have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water footprint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which can compromise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SDGs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and adaptation outcomes (high confidence).</a:t>
            </a:r>
            <a:endParaRPr lang="en-US" altLang="zh-CN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35" y="2508885"/>
            <a:ext cx="3514725" cy="39604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16653" y="2948790"/>
            <a:ext cx="5645426" cy="3080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buSzPts val="1100"/>
              <a:tabLst>
                <a:tab pos="270510" algn="l"/>
                <a:tab pos="498475" algn="l"/>
                <a:tab pos="949325" algn="l"/>
              </a:tabLst>
            </a:pP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Caretta, M.A., Mukherji A.,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Arfanuzzaman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M., Betts R.A.,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Gelfan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A.,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Hirabayashi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Y.,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Lissner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T.K., </a:t>
            </a:r>
            <a:r>
              <a:rPr lang="en-US" altLang="zh-CN" sz="1800" b="1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Liu J.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, 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et</a:t>
            </a:r>
            <a:r>
              <a:rPr lang="zh-CN" altLang="en-US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al.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, 2022. Water. In: </a:t>
            </a:r>
            <a:r>
              <a:rPr lang="en-US" altLang="zh-CN" sz="1800" b="0" i="1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Climate Change 2022: Impacts, Adaptation, and Vulnerability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. Contribution of Working Group II to the Sixth Assessment Report of the Intergovernmental Panel on Climate Change [H.-O.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Pörtner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, et</a:t>
            </a:r>
            <a:r>
              <a:rPr lang="zh-CN" altLang="en-US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al. (eds.)]. Cambridge University Press, Cambridge, UK and New York, NY, USA, pp. 551-712, doi:10.1017/9781009325844.006.</a:t>
            </a:r>
            <a:endParaRPr lang="zh-CN" altLang="zh-CN" sz="2400" b="1" dirty="0">
              <a:effectLst/>
              <a:latin typeface="Arial" panose="020B0604020202090204" pitchFamily="34" charset="0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" name="Rectangle 5"/>
          <p:cNvSpPr/>
          <p:nvPr>
            <p:custDataLst>
              <p:tags r:id="rId1"/>
            </p:custDataLst>
          </p:nvPr>
        </p:nvSpPr>
        <p:spPr bwMode="auto">
          <a:xfrm>
            <a:off x="3327400" y="48260"/>
            <a:ext cx="510032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IPCC AR 6 WGII</a:t>
            </a:r>
          </a:p>
        </p:txBody>
      </p:sp>
      <p:pic>
        <p:nvPicPr>
          <p:cNvPr id="3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7798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7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9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Figure%2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417438"/>
            <a:ext cx="5832648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563245" y="862330"/>
            <a:ext cx="3660775" cy="706755"/>
          </a:xfrm>
          <a:prstGeom prst="rect">
            <a:avLst/>
          </a:prstGeom>
          <a:solidFill>
            <a:srgbClr val="00CC5D">
              <a:alpha val="1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Baoli SC" panose="02010600040101010101" charset="-122"/>
                <a:cs typeface="Arial" panose="020B0604020202020204" pitchFamily="34" charset="0"/>
              </a:rPr>
              <a:t>Energy production accounts for 15% of world water use</a:t>
            </a:r>
          </a:p>
        </p:txBody>
      </p:sp>
      <p:sp>
        <p:nvSpPr>
          <p:cNvPr id="7" name="矩形 6"/>
          <p:cNvSpPr/>
          <p:nvPr/>
        </p:nvSpPr>
        <p:spPr>
          <a:xfrm>
            <a:off x="8307705" y="3297555"/>
            <a:ext cx="3469640" cy="1014730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Baoli SC" panose="02010600040101010101" charset="-122"/>
                <a:cs typeface="Arial" panose="020B0604020202020204" pitchFamily="34" charset="0"/>
              </a:rPr>
              <a:t>Food production and its supply chain account for 30% of energy use</a:t>
            </a:r>
          </a:p>
        </p:txBody>
      </p:sp>
      <p:sp>
        <p:nvSpPr>
          <p:cNvPr id="8" name="矩形 7"/>
          <p:cNvSpPr/>
          <p:nvPr/>
        </p:nvSpPr>
        <p:spPr>
          <a:xfrm>
            <a:off x="563245" y="3297555"/>
            <a:ext cx="3660775" cy="1322070"/>
          </a:xfrm>
          <a:prstGeom prst="rect">
            <a:avLst/>
          </a:prstGeom>
          <a:solidFill>
            <a:srgbClr val="00B0F0">
              <a:alpha val="55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Baoli SC" panose="02010600040101010101" charset="-122"/>
                <a:cs typeface="Arial" panose="020B0604020202020204" pitchFamily="34" charset="0"/>
              </a:rPr>
              <a:t>Water withdrawal, distribution &amp; wastewater treatment account for 8% of world energy use</a:t>
            </a:r>
          </a:p>
        </p:txBody>
      </p:sp>
      <p:sp>
        <p:nvSpPr>
          <p:cNvPr id="10" name="矩形 9"/>
          <p:cNvSpPr/>
          <p:nvPr/>
        </p:nvSpPr>
        <p:spPr>
          <a:xfrm>
            <a:off x="4224020" y="5353050"/>
            <a:ext cx="4636135" cy="706755"/>
          </a:xfrm>
          <a:prstGeom prst="rect">
            <a:avLst/>
          </a:prstGeom>
          <a:solidFill>
            <a:srgbClr val="C00000">
              <a:alpha val="1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Baoli SC" panose="02010600040101010101" charset="-122"/>
                <a:cs typeface="Arial" panose="020B0604020202020204" pitchFamily="34" charset="0"/>
              </a:rPr>
              <a:t>Agriculture accounts for 70% of water use and 90% of water consumption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59608" y="6347926"/>
            <a:ext cx="10641934" cy="375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 dirty="0">
                <a:ea typeface="宋体" charset="0"/>
                <a:cs typeface="宋体" charset="0"/>
              </a:rPr>
              <a:t>Liu J.*, et al.., 2017.</a:t>
            </a:r>
            <a:r>
              <a:rPr lang="en-US" sz="1400" i="1" dirty="0"/>
              <a:t> Challenges in Operationalizing the Water-Energy-Food Nexus</a:t>
            </a:r>
            <a:r>
              <a:rPr lang="en-US" sz="1400" dirty="0"/>
              <a:t>,</a:t>
            </a:r>
            <a:r>
              <a:rPr lang="en-US" altLang="zh-CN" sz="1400" i="1" dirty="0">
                <a:ea typeface="宋体" charset="0"/>
                <a:cs typeface="宋体" charset="0"/>
              </a:rPr>
              <a:t> </a:t>
            </a:r>
            <a:r>
              <a:rPr lang="en-US" sz="1400" i="1" dirty="0"/>
              <a:t>Hydrological Sciences Journal</a:t>
            </a:r>
            <a:r>
              <a:rPr lang="en-US" sz="1400" dirty="0">
                <a:ea typeface="宋体" charset="0"/>
                <a:cs typeface="宋体" charset="0"/>
              </a:rPr>
              <a:t> </a:t>
            </a:r>
            <a:r>
              <a:rPr lang="en-US" altLang="zh-CN" sz="1400" dirty="0">
                <a:ea typeface="宋体" charset="0"/>
                <a:cs typeface="宋体" charset="0"/>
              </a:rPr>
              <a:t>62 : 1714-1720</a:t>
            </a:r>
            <a:r>
              <a:rPr lang="zh-CN" altLang="zh-CN" sz="1400" dirty="0">
                <a:ea typeface="宋体" charset="0"/>
                <a:cs typeface="宋体" charset="0"/>
              </a:rPr>
              <a:t>  </a:t>
            </a:r>
            <a:endParaRPr lang="en-US" altLang="zh-CN" sz="1400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0"/>
          <p:cNvSpPr/>
          <p:nvPr/>
        </p:nvSpPr>
        <p:spPr>
          <a:xfrm>
            <a:off x="351790" y="957580"/>
            <a:ext cx="11244580" cy="2940685"/>
          </a:xfrm>
          <a:prstGeom prst="roundRect">
            <a:avLst>
              <a:gd name="adj" fmla="val 0"/>
            </a:avLst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There remain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many challenges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in scientific research on the water-energy-food-carbon (WEFC) nexus, while implementation as a management tool is just beginning;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The scientific challenges are primarily related to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data, information and knowledge gaps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in our understanding of the WEF interlinkages;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Our ability to untangle the nexus is also limited by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the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lack of systematic tools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that could address all the trade-offs involved in the nexus;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Future research needs to strengthen the pool of information. It is also important to develop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integrated software platforms and tools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for systematic analysis of the nexus.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456045" y="4324350"/>
            <a:ext cx="2762250" cy="1515745"/>
            <a:chOff x="12466" y="6326"/>
            <a:chExt cx="4350" cy="2387"/>
          </a:xfrm>
        </p:grpSpPr>
        <p:sp>
          <p:nvSpPr>
            <p:cNvPr id="5" name="Textfeld 3"/>
            <p:cNvSpPr txBox="1">
              <a:spLocks noChangeArrowheads="1"/>
            </p:cNvSpPr>
            <p:nvPr/>
          </p:nvSpPr>
          <p:spPr bwMode="auto">
            <a:xfrm rot="287854">
              <a:off x="12466" y="7019"/>
              <a:ext cx="4350" cy="1695"/>
            </a:xfrm>
            <a:prstGeom prst="rect">
              <a:avLst/>
            </a:prstGeom>
            <a:solidFill>
              <a:srgbClr val="004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00">
                  <a:solidFill>
                    <a:srgbClr val="004D95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bg2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bg2"/>
                  </a:solidFill>
                  <a:latin typeface="Verdana" panose="020B080403050404020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de-DE" sz="1600" i="1" dirty="0">
                <a:solidFill>
                  <a:prstClr val="white"/>
                </a:solidFill>
                <a:latin typeface="Arial" panose="020B060402020209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de-DE" sz="1600" i="1" dirty="0">
                  <a:solidFill>
                    <a:prstClr val="white"/>
                  </a:solidFill>
                  <a:latin typeface="Arial" panose="020B0604020202090204" pitchFamily="34" charset="0"/>
                </a:rPr>
                <a:t>Tools for the implementation of the water-energy-food</a:t>
              </a:r>
              <a:r>
                <a:rPr lang="en-US" altLang="zh-CN" sz="1600" i="1" dirty="0">
                  <a:solidFill>
                    <a:prstClr val="white"/>
                  </a:solidFill>
                  <a:latin typeface="Arial" panose="020B0604020202090204" pitchFamily="34" charset="0"/>
                </a:rPr>
                <a:t>-carbon</a:t>
              </a:r>
              <a:r>
                <a:rPr lang="en-US" altLang="de-DE" sz="1600" i="1" dirty="0">
                  <a:solidFill>
                    <a:prstClr val="white"/>
                  </a:solidFill>
                  <a:latin typeface="Arial" panose="020B0604020202090204" pitchFamily="34" charset="0"/>
                </a:rPr>
                <a:t> nexus</a:t>
              </a:r>
              <a:endParaRPr lang="en-GB" altLang="de-DE" sz="1600" i="1" dirty="0">
                <a:solidFill>
                  <a:prstClr val="white"/>
                </a:solidFill>
                <a:latin typeface="Arial" panose="020B0604020202090204" pitchFamily="34" charset="0"/>
              </a:endParaRPr>
            </a:p>
          </p:txBody>
        </p:sp>
        <p:pic>
          <p:nvPicPr>
            <p:cNvPr id="6" name="Bild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9610" flipH="1">
              <a:off x="14726" y="6326"/>
              <a:ext cx="693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23747" r="37489" b="26080"/>
          <a:stretch>
            <a:fillRect/>
          </a:stretch>
        </p:blipFill>
        <p:spPr bwMode="auto">
          <a:xfrm>
            <a:off x="2372454" y="4171085"/>
            <a:ext cx="3249367" cy="209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26880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11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2" name="Rectangle 5"/>
          <p:cNvSpPr/>
          <p:nvPr>
            <p:custDataLst>
              <p:tags r:id="rId2"/>
            </p:custDataLst>
          </p:nvPr>
        </p:nvSpPr>
        <p:spPr bwMode="auto">
          <a:xfrm>
            <a:off x="0" y="18415"/>
            <a:ext cx="95878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  <a:sym typeface="+mn-ea"/>
              </a:rPr>
              <a:t>Challenges of Water-Energy-Food-Carbon Nexus for SDGs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C0A4A00-A937-319E-56D4-86203225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08" y="6347926"/>
            <a:ext cx="10641934" cy="375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 dirty="0">
                <a:ea typeface="宋体" charset="0"/>
                <a:cs typeface="宋体" charset="0"/>
              </a:rPr>
              <a:t>Liu J.*, et al.., 2017.</a:t>
            </a:r>
            <a:r>
              <a:rPr lang="en-US" sz="1400" i="1" dirty="0"/>
              <a:t> Challenges in Operationalizing the Water-Energy-Food Nexus</a:t>
            </a:r>
            <a:r>
              <a:rPr lang="en-US" sz="1400" dirty="0"/>
              <a:t>,</a:t>
            </a:r>
            <a:r>
              <a:rPr lang="en-US" altLang="zh-CN" sz="1400" i="1" dirty="0">
                <a:ea typeface="宋体" charset="0"/>
                <a:cs typeface="宋体" charset="0"/>
              </a:rPr>
              <a:t> </a:t>
            </a:r>
            <a:r>
              <a:rPr lang="en-US" sz="1400" i="1" dirty="0"/>
              <a:t>Hydrological Sciences Journal</a:t>
            </a:r>
            <a:r>
              <a:rPr lang="en-US" sz="1400" dirty="0">
                <a:ea typeface="宋体" charset="0"/>
                <a:cs typeface="宋体" charset="0"/>
              </a:rPr>
              <a:t> </a:t>
            </a:r>
            <a:r>
              <a:rPr lang="en-US" altLang="zh-CN" sz="1400" dirty="0">
                <a:ea typeface="宋体" charset="0"/>
                <a:cs typeface="宋体" charset="0"/>
              </a:rPr>
              <a:t>62 : 1714-1720</a:t>
            </a:r>
            <a:r>
              <a:rPr lang="zh-CN" altLang="zh-CN" sz="1400" dirty="0">
                <a:ea typeface="宋体" charset="0"/>
                <a:cs typeface="宋体" charset="0"/>
              </a:rPr>
              <a:t>  </a:t>
            </a:r>
            <a:endParaRPr lang="en-US" altLang="zh-CN" sz="1400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21"/>
          <p:cNvGrpSpPr/>
          <p:nvPr/>
        </p:nvGrpSpPr>
        <p:grpSpPr>
          <a:xfrm>
            <a:off x="1315161" y="2643062"/>
            <a:ext cx="2840089" cy="1480871"/>
            <a:chOff x="575288" y="2010936"/>
            <a:chExt cx="7859242" cy="3876632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93" name="组合 11"/>
            <p:cNvGrpSpPr/>
            <p:nvPr/>
          </p:nvGrpSpPr>
          <p:grpSpPr>
            <a:xfrm>
              <a:off x="575288" y="2010936"/>
              <a:ext cx="7859242" cy="3876632"/>
              <a:chOff x="3142102" y="2152649"/>
              <a:chExt cx="6913123" cy="3409951"/>
            </a:xfrm>
            <a:grpFill/>
          </p:grpSpPr>
          <p:grpSp>
            <p:nvGrpSpPr>
              <p:cNvPr id="95" name="组合 12"/>
              <p:cNvGrpSpPr/>
              <p:nvPr/>
            </p:nvGrpSpPr>
            <p:grpSpPr>
              <a:xfrm>
                <a:off x="3142102" y="2152649"/>
                <a:ext cx="6913123" cy="3409951"/>
                <a:chOff x="2032003" y="1735448"/>
                <a:chExt cx="7534273" cy="3716338"/>
              </a:xfrm>
              <a:grpFill/>
            </p:grpSpPr>
            <p:sp>
              <p:nvSpPr>
                <p:cNvPr id="99" name="Freeform 123"/>
                <p:cNvSpPr/>
                <p:nvPr/>
              </p:nvSpPr>
              <p:spPr bwMode="auto">
                <a:xfrm>
                  <a:off x="2032003" y="2081524"/>
                  <a:ext cx="2481263" cy="1762124"/>
                </a:xfrm>
                <a:custGeom>
                  <a:avLst/>
                  <a:gdLst>
                    <a:gd name="T0" fmla="*/ 126 w 661"/>
                    <a:gd name="T1" fmla="*/ 33 h 469"/>
                    <a:gd name="T2" fmla="*/ 206 w 661"/>
                    <a:gd name="T3" fmla="*/ 35 h 469"/>
                    <a:gd name="T4" fmla="*/ 287 w 661"/>
                    <a:gd name="T5" fmla="*/ 57 h 469"/>
                    <a:gd name="T6" fmla="*/ 287 w 661"/>
                    <a:gd name="T7" fmla="*/ 40 h 469"/>
                    <a:gd name="T8" fmla="*/ 244 w 661"/>
                    <a:gd name="T9" fmla="*/ 30 h 469"/>
                    <a:gd name="T10" fmla="*/ 298 w 661"/>
                    <a:gd name="T11" fmla="*/ 1 h 469"/>
                    <a:gd name="T12" fmla="*/ 352 w 661"/>
                    <a:gd name="T13" fmla="*/ 7 h 469"/>
                    <a:gd name="T14" fmla="*/ 454 w 661"/>
                    <a:gd name="T15" fmla="*/ 29 h 469"/>
                    <a:gd name="T16" fmla="*/ 496 w 661"/>
                    <a:gd name="T17" fmla="*/ 22 h 469"/>
                    <a:gd name="T18" fmla="*/ 590 w 661"/>
                    <a:gd name="T19" fmla="*/ 48 h 469"/>
                    <a:gd name="T20" fmla="*/ 621 w 661"/>
                    <a:gd name="T21" fmla="*/ 68 h 469"/>
                    <a:gd name="T22" fmla="*/ 550 w 661"/>
                    <a:gd name="T23" fmla="*/ 84 h 469"/>
                    <a:gd name="T24" fmla="*/ 500 w 661"/>
                    <a:gd name="T25" fmla="*/ 65 h 469"/>
                    <a:gd name="T26" fmla="*/ 472 w 661"/>
                    <a:gd name="T27" fmla="*/ 88 h 469"/>
                    <a:gd name="T28" fmla="*/ 459 w 661"/>
                    <a:gd name="T29" fmla="*/ 124 h 469"/>
                    <a:gd name="T30" fmla="*/ 534 w 661"/>
                    <a:gd name="T31" fmla="*/ 110 h 469"/>
                    <a:gd name="T32" fmla="*/ 588 w 661"/>
                    <a:gd name="T33" fmla="*/ 102 h 469"/>
                    <a:gd name="T34" fmla="*/ 620 w 661"/>
                    <a:gd name="T35" fmla="*/ 93 h 469"/>
                    <a:gd name="T36" fmla="*/ 658 w 661"/>
                    <a:gd name="T37" fmla="*/ 145 h 469"/>
                    <a:gd name="T38" fmla="*/ 601 w 661"/>
                    <a:gd name="T39" fmla="*/ 180 h 469"/>
                    <a:gd name="T40" fmla="*/ 638 w 661"/>
                    <a:gd name="T41" fmla="*/ 217 h 469"/>
                    <a:gd name="T42" fmla="*/ 584 w 661"/>
                    <a:gd name="T43" fmla="*/ 233 h 469"/>
                    <a:gd name="T44" fmla="*/ 536 w 661"/>
                    <a:gd name="T45" fmla="*/ 277 h 469"/>
                    <a:gd name="T46" fmla="*/ 506 w 661"/>
                    <a:gd name="T47" fmla="*/ 346 h 469"/>
                    <a:gd name="T48" fmla="*/ 462 w 661"/>
                    <a:gd name="T49" fmla="*/ 311 h 469"/>
                    <a:gd name="T50" fmla="*/ 454 w 661"/>
                    <a:gd name="T51" fmla="*/ 316 h 469"/>
                    <a:gd name="T52" fmla="*/ 405 w 661"/>
                    <a:gd name="T53" fmla="*/ 352 h 469"/>
                    <a:gd name="T54" fmla="*/ 405 w 661"/>
                    <a:gd name="T55" fmla="*/ 364 h 469"/>
                    <a:gd name="T56" fmla="*/ 414 w 661"/>
                    <a:gd name="T57" fmla="*/ 384 h 469"/>
                    <a:gd name="T58" fmla="*/ 460 w 661"/>
                    <a:gd name="T59" fmla="*/ 364 h 469"/>
                    <a:gd name="T60" fmla="*/ 506 w 661"/>
                    <a:gd name="T61" fmla="*/ 437 h 469"/>
                    <a:gd name="T62" fmla="*/ 518 w 661"/>
                    <a:gd name="T63" fmla="*/ 451 h 469"/>
                    <a:gd name="T64" fmla="*/ 490 w 661"/>
                    <a:gd name="T65" fmla="*/ 469 h 469"/>
                    <a:gd name="T66" fmla="*/ 454 w 661"/>
                    <a:gd name="T67" fmla="*/ 429 h 469"/>
                    <a:gd name="T68" fmla="*/ 387 w 661"/>
                    <a:gd name="T69" fmla="*/ 402 h 469"/>
                    <a:gd name="T70" fmla="*/ 355 w 661"/>
                    <a:gd name="T71" fmla="*/ 339 h 469"/>
                    <a:gd name="T72" fmla="*/ 348 w 661"/>
                    <a:gd name="T73" fmla="*/ 350 h 469"/>
                    <a:gd name="T74" fmla="*/ 335 w 661"/>
                    <a:gd name="T75" fmla="*/ 364 h 469"/>
                    <a:gd name="T76" fmla="*/ 303 w 661"/>
                    <a:gd name="T77" fmla="*/ 316 h 469"/>
                    <a:gd name="T78" fmla="*/ 262 w 661"/>
                    <a:gd name="T79" fmla="*/ 272 h 469"/>
                    <a:gd name="T80" fmla="*/ 251 w 661"/>
                    <a:gd name="T81" fmla="*/ 213 h 469"/>
                    <a:gd name="T82" fmla="*/ 253 w 661"/>
                    <a:gd name="T83" fmla="*/ 205 h 469"/>
                    <a:gd name="T84" fmla="*/ 223 w 661"/>
                    <a:gd name="T85" fmla="*/ 158 h 469"/>
                    <a:gd name="T86" fmla="*/ 218 w 661"/>
                    <a:gd name="T87" fmla="*/ 173 h 469"/>
                    <a:gd name="T88" fmla="*/ 187 w 661"/>
                    <a:gd name="T89" fmla="*/ 127 h 469"/>
                    <a:gd name="T90" fmla="*/ 130 w 661"/>
                    <a:gd name="T91" fmla="*/ 105 h 469"/>
                    <a:gd name="T92" fmla="*/ 91 w 661"/>
                    <a:gd name="T93" fmla="*/ 132 h 469"/>
                    <a:gd name="T94" fmla="*/ 0 w 661"/>
                    <a:gd name="T95" fmla="*/ 166 h 469"/>
                    <a:gd name="T96" fmla="*/ 34 w 661"/>
                    <a:gd name="T97" fmla="*/ 125 h 469"/>
                    <a:gd name="T98" fmla="*/ 25 w 661"/>
                    <a:gd name="T99" fmla="*/ 89 h 469"/>
                    <a:gd name="T100" fmla="*/ 17 w 661"/>
                    <a:gd name="T101" fmla="*/ 48 h 469"/>
                    <a:gd name="T102" fmla="*/ 50 w 661"/>
                    <a:gd name="T103" fmla="*/ 28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61" h="469">
                      <a:moveTo>
                        <a:pt x="106" y="32"/>
                      </a:moveTo>
                      <a:cubicBezTo>
                        <a:pt x="113" y="32"/>
                        <a:pt x="119" y="33"/>
                        <a:pt x="126" y="33"/>
                      </a:cubicBezTo>
                      <a:cubicBezTo>
                        <a:pt x="146" y="33"/>
                        <a:pt x="166" y="33"/>
                        <a:pt x="186" y="33"/>
                      </a:cubicBezTo>
                      <a:cubicBezTo>
                        <a:pt x="193" y="34"/>
                        <a:pt x="199" y="34"/>
                        <a:pt x="206" y="35"/>
                      </a:cubicBezTo>
                      <a:cubicBezTo>
                        <a:pt x="216" y="36"/>
                        <a:pt x="224" y="40"/>
                        <a:pt x="232" y="45"/>
                      </a:cubicBezTo>
                      <a:cubicBezTo>
                        <a:pt x="249" y="55"/>
                        <a:pt x="267" y="60"/>
                        <a:pt x="287" y="57"/>
                      </a:cubicBezTo>
                      <a:cubicBezTo>
                        <a:pt x="294" y="56"/>
                        <a:pt x="302" y="55"/>
                        <a:pt x="301" y="46"/>
                      </a:cubicBezTo>
                      <a:cubicBezTo>
                        <a:pt x="301" y="38"/>
                        <a:pt x="292" y="40"/>
                        <a:pt x="287" y="40"/>
                      </a:cubicBezTo>
                      <a:cubicBezTo>
                        <a:pt x="278" y="40"/>
                        <a:pt x="270" y="40"/>
                        <a:pt x="261" y="40"/>
                      </a:cubicBezTo>
                      <a:cubicBezTo>
                        <a:pt x="253" y="40"/>
                        <a:pt x="246" y="38"/>
                        <a:pt x="244" y="30"/>
                      </a:cubicBezTo>
                      <a:cubicBezTo>
                        <a:pt x="242" y="21"/>
                        <a:pt x="249" y="16"/>
                        <a:pt x="256" y="14"/>
                      </a:cubicBezTo>
                      <a:cubicBezTo>
                        <a:pt x="270" y="9"/>
                        <a:pt x="284" y="5"/>
                        <a:pt x="298" y="1"/>
                      </a:cubicBezTo>
                      <a:cubicBezTo>
                        <a:pt x="305" y="1"/>
                        <a:pt x="311" y="1"/>
                        <a:pt x="318" y="0"/>
                      </a:cubicBezTo>
                      <a:cubicBezTo>
                        <a:pt x="330" y="2"/>
                        <a:pt x="343" y="0"/>
                        <a:pt x="352" y="7"/>
                      </a:cubicBezTo>
                      <a:cubicBezTo>
                        <a:pt x="373" y="23"/>
                        <a:pt x="397" y="27"/>
                        <a:pt x="421" y="33"/>
                      </a:cubicBezTo>
                      <a:cubicBezTo>
                        <a:pt x="430" y="43"/>
                        <a:pt x="444" y="42"/>
                        <a:pt x="454" y="29"/>
                      </a:cubicBezTo>
                      <a:cubicBezTo>
                        <a:pt x="458" y="24"/>
                        <a:pt x="457" y="15"/>
                        <a:pt x="466" y="15"/>
                      </a:cubicBezTo>
                      <a:cubicBezTo>
                        <a:pt x="474" y="24"/>
                        <a:pt x="485" y="22"/>
                        <a:pt x="496" y="22"/>
                      </a:cubicBezTo>
                      <a:cubicBezTo>
                        <a:pt x="525" y="21"/>
                        <a:pt x="555" y="14"/>
                        <a:pt x="577" y="42"/>
                      </a:cubicBezTo>
                      <a:cubicBezTo>
                        <a:pt x="581" y="46"/>
                        <a:pt x="585" y="49"/>
                        <a:pt x="590" y="48"/>
                      </a:cubicBezTo>
                      <a:cubicBezTo>
                        <a:pt x="597" y="49"/>
                        <a:pt x="604" y="51"/>
                        <a:pt x="611" y="53"/>
                      </a:cubicBezTo>
                      <a:cubicBezTo>
                        <a:pt x="618" y="55"/>
                        <a:pt x="626" y="58"/>
                        <a:pt x="621" y="68"/>
                      </a:cubicBezTo>
                      <a:cubicBezTo>
                        <a:pt x="620" y="69"/>
                        <a:pt x="619" y="70"/>
                        <a:pt x="618" y="71"/>
                      </a:cubicBezTo>
                      <a:cubicBezTo>
                        <a:pt x="598" y="89"/>
                        <a:pt x="576" y="95"/>
                        <a:pt x="550" y="84"/>
                      </a:cubicBezTo>
                      <a:cubicBezTo>
                        <a:pt x="546" y="80"/>
                        <a:pt x="542" y="77"/>
                        <a:pt x="538" y="74"/>
                      </a:cubicBezTo>
                      <a:cubicBezTo>
                        <a:pt x="526" y="66"/>
                        <a:pt x="514" y="63"/>
                        <a:pt x="500" y="65"/>
                      </a:cubicBezTo>
                      <a:cubicBezTo>
                        <a:pt x="495" y="65"/>
                        <a:pt x="492" y="65"/>
                        <a:pt x="492" y="73"/>
                      </a:cubicBezTo>
                      <a:cubicBezTo>
                        <a:pt x="494" y="97"/>
                        <a:pt x="493" y="97"/>
                        <a:pt x="472" y="88"/>
                      </a:cubicBezTo>
                      <a:cubicBezTo>
                        <a:pt x="450" y="78"/>
                        <a:pt x="446" y="81"/>
                        <a:pt x="445" y="106"/>
                      </a:cubicBezTo>
                      <a:cubicBezTo>
                        <a:pt x="445" y="116"/>
                        <a:pt x="449" y="121"/>
                        <a:pt x="459" y="124"/>
                      </a:cubicBezTo>
                      <a:cubicBezTo>
                        <a:pt x="465" y="126"/>
                        <a:pt x="472" y="129"/>
                        <a:pt x="479" y="132"/>
                      </a:cubicBezTo>
                      <a:cubicBezTo>
                        <a:pt x="508" y="151"/>
                        <a:pt x="527" y="143"/>
                        <a:pt x="534" y="110"/>
                      </a:cubicBezTo>
                      <a:cubicBezTo>
                        <a:pt x="535" y="105"/>
                        <a:pt x="535" y="100"/>
                        <a:pt x="542" y="99"/>
                      </a:cubicBezTo>
                      <a:cubicBezTo>
                        <a:pt x="557" y="115"/>
                        <a:pt x="572" y="110"/>
                        <a:pt x="588" y="102"/>
                      </a:cubicBezTo>
                      <a:cubicBezTo>
                        <a:pt x="597" y="97"/>
                        <a:pt x="603" y="88"/>
                        <a:pt x="614" y="87"/>
                      </a:cubicBezTo>
                      <a:cubicBezTo>
                        <a:pt x="616" y="89"/>
                        <a:pt x="618" y="91"/>
                        <a:pt x="620" y="93"/>
                      </a:cubicBezTo>
                      <a:cubicBezTo>
                        <a:pt x="625" y="109"/>
                        <a:pt x="630" y="125"/>
                        <a:pt x="646" y="133"/>
                      </a:cubicBezTo>
                      <a:cubicBezTo>
                        <a:pt x="650" y="137"/>
                        <a:pt x="654" y="141"/>
                        <a:pt x="658" y="145"/>
                      </a:cubicBezTo>
                      <a:cubicBezTo>
                        <a:pt x="661" y="155"/>
                        <a:pt x="656" y="161"/>
                        <a:pt x="646" y="164"/>
                      </a:cubicBezTo>
                      <a:cubicBezTo>
                        <a:pt x="633" y="169"/>
                        <a:pt x="620" y="174"/>
                        <a:pt x="601" y="180"/>
                      </a:cubicBezTo>
                      <a:cubicBezTo>
                        <a:pt x="623" y="185"/>
                        <a:pt x="639" y="191"/>
                        <a:pt x="647" y="208"/>
                      </a:cubicBezTo>
                      <a:cubicBezTo>
                        <a:pt x="646" y="214"/>
                        <a:pt x="642" y="216"/>
                        <a:pt x="638" y="217"/>
                      </a:cubicBezTo>
                      <a:cubicBezTo>
                        <a:pt x="629" y="217"/>
                        <a:pt x="621" y="217"/>
                        <a:pt x="612" y="216"/>
                      </a:cubicBezTo>
                      <a:cubicBezTo>
                        <a:pt x="599" y="215"/>
                        <a:pt x="581" y="206"/>
                        <a:pt x="584" y="233"/>
                      </a:cubicBezTo>
                      <a:cubicBezTo>
                        <a:pt x="585" y="235"/>
                        <a:pt x="581" y="239"/>
                        <a:pt x="580" y="239"/>
                      </a:cubicBezTo>
                      <a:cubicBezTo>
                        <a:pt x="552" y="237"/>
                        <a:pt x="548" y="258"/>
                        <a:pt x="536" y="277"/>
                      </a:cubicBezTo>
                      <a:cubicBezTo>
                        <a:pt x="523" y="298"/>
                        <a:pt x="513" y="316"/>
                        <a:pt x="512" y="340"/>
                      </a:cubicBezTo>
                      <a:cubicBezTo>
                        <a:pt x="510" y="342"/>
                        <a:pt x="508" y="344"/>
                        <a:pt x="506" y="346"/>
                      </a:cubicBezTo>
                      <a:cubicBezTo>
                        <a:pt x="494" y="338"/>
                        <a:pt x="495" y="324"/>
                        <a:pt x="489" y="313"/>
                      </a:cubicBezTo>
                      <a:cubicBezTo>
                        <a:pt x="481" y="296"/>
                        <a:pt x="471" y="305"/>
                        <a:pt x="462" y="311"/>
                      </a:cubicBezTo>
                      <a:cubicBezTo>
                        <a:pt x="459" y="313"/>
                        <a:pt x="456" y="314"/>
                        <a:pt x="453" y="316"/>
                      </a:cubicBezTo>
                      <a:cubicBezTo>
                        <a:pt x="454" y="316"/>
                        <a:pt x="454" y="316"/>
                        <a:pt x="454" y="316"/>
                      </a:cubicBezTo>
                      <a:cubicBezTo>
                        <a:pt x="444" y="318"/>
                        <a:pt x="436" y="325"/>
                        <a:pt x="426" y="325"/>
                      </a:cubicBezTo>
                      <a:cubicBezTo>
                        <a:pt x="405" y="324"/>
                        <a:pt x="398" y="333"/>
                        <a:pt x="405" y="352"/>
                      </a:cubicBezTo>
                      <a:cubicBezTo>
                        <a:pt x="406" y="356"/>
                        <a:pt x="405" y="360"/>
                        <a:pt x="405" y="364"/>
                      </a:cubicBezTo>
                      <a:cubicBezTo>
                        <a:pt x="405" y="364"/>
                        <a:pt x="405" y="364"/>
                        <a:pt x="405" y="364"/>
                      </a:cubicBezTo>
                      <a:cubicBezTo>
                        <a:pt x="402" y="366"/>
                        <a:pt x="402" y="369"/>
                        <a:pt x="402" y="373"/>
                      </a:cubicBezTo>
                      <a:cubicBezTo>
                        <a:pt x="400" y="382"/>
                        <a:pt x="401" y="382"/>
                        <a:pt x="414" y="384"/>
                      </a:cubicBezTo>
                      <a:cubicBezTo>
                        <a:pt x="428" y="388"/>
                        <a:pt x="440" y="390"/>
                        <a:pt x="446" y="372"/>
                      </a:cubicBezTo>
                      <a:cubicBezTo>
                        <a:pt x="448" y="365"/>
                        <a:pt x="454" y="363"/>
                        <a:pt x="460" y="364"/>
                      </a:cubicBezTo>
                      <a:cubicBezTo>
                        <a:pt x="467" y="365"/>
                        <a:pt x="473" y="370"/>
                        <a:pt x="473" y="376"/>
                      </a:cubicBezTo>
                      <a:cubicBezTo>
                        <a:pt x="472" y="403"/>
                        <a:pt x="495" y="416"/>
                        <a:pt x="506" y="437"/>
                      </a:cubicBezTo>
                      <a:cubicBezTo>
                        <a:pt x="507" y="441"/>
                        <a:pt x="510" y="444"/>
                        <a:pt x="514" y="445"/>
                      </a:cubicBezTo>
                      <a:cubicBezTo>
                        <a:pt x="515" y="447"/>
                        <a:pt x="517" y="449"/>
                        <a:pt x="518" y="451"/>
                      </a:cubicBezTo>
                      <a:cubicBezTo>
                        <a:pt x="515" y="456"/>
                        <a:pt x="513" y="462"/>
                        <a:pt x="510" y="468"/>
                      </a:cubicBezTo>
                      <a:cubicBezTo>
                        <a:pt x="503" y="468"/>
                        <a:pt x="497" y="468"/>
                        <a:pt x="490" y="469"/>
                      </a:cubicBezTo>
                      <a:cubicBezTo>
                        <a:pt x="488" y="464"/>
                        <a:pt x="485" y="460"/>
                        <a:pt x="483" y="456"/>
                      </a:cubicBezTo>
                      <a:cubicBezTo>
                        <a:pt x="477" y="443"/>
                        <a:pt x="465" y="436"/>
                        <a:pt x="454" y="429"/>
                      </a:cubicBezTo>
                      <a:cubicBezTo>
                        <a:pt x="450" y="423"/>
                        <a:pt x="445" y="418"/>
                        <a:pt x="439" y="416"/>
                      </a:cubicBezTo>
                      <a:cubicBezTo>
                        <a:pt x="423" y="406"/>
                        <a:pt x="401" y="419"/>
                        <a:pt x="387" y="402"/>
                      </a:cubicBezTo>
                      <a:cubicBezTo>
                        <a:pt x="384" y="399"/>
                        <a:pt x="381" y="395"/>
                        <a:pt x="379" y="391"/>
                      </a:cubicBezTo>
                      <a:cubicBezTo>
                        <a:pt x="371" y="374"/>
                        <a:pt x="364" y="356"/>
                        <a:pt x="355" y="339"/>
                      </a:cubicBezTo>
                      <a:cubicBezTo>
                        <a:pt x="349" y="326"/>
                        <a:pt x="339" y="317"/>
                        <a:pt x="322" y="312"/>
                      </a:cubicBezTo>
                      <a:cubicBezTo>
                        <a:pt x="328" y="328"/>
                        <a:pt x="341" y="337"/>
                        <a:pt x="348" y="350"/>
                      </a:cubicBezTo>
                      <a:cubicBezTo>
                        <a:pt x="351" y="357"/>
                        <a:pt x="360" y="365"/>
                        <a:pt x="346" y="372"/>
                      </a:cubicBezTo>
                      <a:cubicBezTo>
                        <a:pt x="343" y="370"/>
                        <a:pt x="339" y="367"/>
                        <a:pt x="335" y="364"/>
                      </a:cubicBezTo>
                      <a:cubicBezTo>
                        <a:pt x="327" y="352"/>
                        <a:pt x="319" y="340"/>
                        <a:pt x="310" y="328"/>
                      </a:cubicBezTo>
                      <a:cubicBezTo>
                        <a:pt x="310" y="323"/>
                        <a:pt x="307" y="319"/>
                        <a:pt x="303" y="316"/>
                      </a:cubicBezTo>
                      <a:cubicBezTo>
                        <a:pt x="297" y="303"/>
                        <a:pt x="286" y="293"/>
                        <a:pt x="274" y="284"/>
                      </a:cubicBezTo>
                      <a:cubicBezTo>
                        <a:pt x="272" y="279"/>
                        <a:pt x="267" y="275"/>
                        <a:pt x="262" y="272"/>
                      </a:cubicBezTo>
                      <a:cubicBezTo>
                        <a:pt x="252" y="261"/>
                        <a:pt x="246" y="248"/>
                        <a:pt x="247" y="233"/>
                      </a:cubicBezTo>
                      <a:cubicBezTo>
                        <a:pt x="251" y="227"/>
                        <a:pt x="250" y="220"/>
                        <a:pt x="251" y="213"/>
                      </a:cubicBezTo>
                      <a:cubicBezTo>
                        <a:pt x="251" y="213"/>
                        <a:pt x="250" y="213"/>
                        <a:pt x="250" y="213"/>
                      </a:cubicBezTo>
                      <a:cubicBezTo>
                        <a:pt x="254" y="211"/>
                        <a:pt x="254" y="208"/>
                        <a:pt x="253" y="205"/>
                      </a:cubicBezTo>
                      <a:cubicBezTo>
                        <a:pt x="262" y="177"/>
                        <a:pt x="258" y="170"/>
                        <a:pt x="228" y="158"/>
                      </a:cubicBezTo>
                      <a:cubicBezTo>
                        <a:pt x="226" y="158"/>
                        <a:pt x="225" y="158"/>
                        <a:pt x="223" y="158"/>
                      </a:cubicBezTo>
                      <a:cubicBezTo>
                        <a:pt x="224" y="159"/>
                        <a:pt x="224" y="161"/>
                        <a:pt x="224" y="162"/>
                      </a:cubicBezTo>
                      <a:cubicBezTo>
                        <a:pt x="224" y="167"/>
                        <a:pt x="223" y="171"/>
                        <a:pt x="218" y="173"/>
                      </a:cubicBezTo>
                      <a:cubicBezTo>
                        <a:pt x="216" y="172"/>
                        <a:pt x="213" y="170"/>
                        <a:pt x="210" y="168"/>
                      </a:cubicBezTo>
                      <a:cubicBezTo>
                        <a:pt x="205" y="153"/>
                        <a:pt x="199" y="138"/>
                        <a:pt x="187" y="127"/>
                      </a:cubicBezTo>
                      <a:cubicBezTo>
                        <a:pt x="185" y="124"/>
                        <a:pt x="183" y="122"/>
                        <a:pt x="181" y="119"/>
                      </a:cubicBezTo>
                      <a:cubicBezTo>
                        <a:pt x="165" y="110"/>
                        <a:pt x="148" y="107"/>
                        <a:pt x="130" y="105"/>
                      </a:cubicBezTo>
                      <a:cubicBezTo>
                        <a:pt x="116" y="107"/>
                        <a:pt x="95" y="99"/>
                        <a:pt x="97" y="127"/>
                      </a:cubicBezTo>
                      <a:cubicBezTo>
                        <a:pt x="97" y="128"/>
                        <a:pt x="93" y="131"/>
                        <a:pt x="91" y="132"/>
                      </a:cubicBezTo>
                      <a:cubicBezTo>
                        <a:pt x="74" y="136"/>
                        <a:pt x="65" y="151"/>
                        <a:pt x="50" y="158"/>
                      </a:cubicBezTo>
                      <a:cubicBezTo>
                        <a:pt x="34" y="163"/>
                        <a:pt x="20" y="172"/>
                        <a:pt x="0" y="166"/>
                      </a:cubicBezTo>
                      <a:cubicBezTo>
                        <a:pt x="9" y="155"/>
                        <a:pt x="20" y="151"/>
                        <a:pt x="30" y="145"/>
                      </a:cubicBezTo>
                      <a:cubicBezTo>
                        <a:pt x="41" y="139"/>
                        <a:pt x="45" y="134"/>
                        <a:pt x="34" y="125"/>
                      </a:cubicBezTo>
                      <a:cubicBezTo>
                        <a:pt x="29" y="121"/>
                        <a:pt x="26" y="116"/>
                        <a:pt x="23" y="111"/>
                      </a:cubicBezTo>
                      <a:cubicBezTo>
                        <a:pt x="17" y="103"/>
                        <a:pt x="16" y="97"/>
                        <a:pt x="25" y="89"/>
                      </a:cubicBezTo>
                      <a:cubicBezTo>
                        <a:pt x="41" y="74"/>
                        <a:pt x="39" y="67"/>
                        <a:pt x="18" y="56"/>
                      </a:cubicBezTo>
                      <a:cubicBezTo>
                        <a:pt x="18" y="53"/>
                        <a:pt x="17" y="51"/>
                        <a:pt x="17" y="48"/>
                      </a:cubicBezTo>
                      <a:cubicBezTo>
                        <a:pt x="20" y="45"/>
                        <a:pt x="23" y="41"/>
                        <a:pt x="26" y="37"/>
                      </a:cubicBezTo>
                      <a:cubicBezTo>
                        <a:pt x="34" y="34"/>
                        <a:pt x="42" y="31"/>
                        <a:pt x="50" y="28"/>
                      </a:cubicBezTo>
                      <a:cubicBezTo>
                        <a:pt x="69" y="27"/>
                        <a:pt x="87" y="36"/>
                        <a:pt x="10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0" name="Freeform 91"/>
                <p:cNvSpPr/>
                <p:nvPr/>
              </p:nvSpPr>
              <p:spPr bwMode="auto">
                <a:xfrm>
                  <a:off x="7053264" y="2694298"/>
                  <a:ext cx="1754188" cy="1509713"/>
                </a:xfrm>
                <a:custGeom>
                  <a:avLst/>
                  <a:gdLst>
                    <a:gd name="T0" fmla="*/ 12 w 467"/>
                    <a:gd name="T1" fmla="*/ 194 h 402"/>
                    <a:gd name="T2" fmla="*/ 8 w 467"/>
                    <a:gd name="T3" fmla="*/ 155 h 402"/>
                    <a:gd name="T4" fmla="*/ 33 w 467"/>
                    <a:gd name="T5" fmla="*/ 102 h 402"/>
                    <a:gd name="T6" fmla="*/ 54 w 467"/>
                    <a:gd name="T7" fmla="*/ 109 h 402"/>
                    <a:gd name="T8" fmla="*/ 124 w 467"/>
                    <a:gd name="T9" fmla="*/ 106 h 402"/>
                    <a:gd name="T10" fmla="*/ 147 w 467"/>
                    <a:gd name="T11" fmla="*/ 69 h 402"/>
                    <a:gd name="T12" fmla="*/ 185 w 467"/>
                    <a:gd name="T13" fmla="*/ 45 h 402"/>
                    <a:gd name="T14" fmla="*/ 229 w 467"/>
                    <a:gd name="T15" fmla="*/ 49 h 402"/>
                    <a:gd name="T16" fmla="*/ 235 w 467"/>
                    <a:gd name="T17" fmla="*/ 52 h 402"/>
                    <a:gd name="T18" fmla="*/ 281 w 467"/>
                    <a:gd name="T19" fmla="*/ 59 h 402"/>
                    <a:gd name="T20" fmla="*/ 299 w 467"/>
                    <a:gd name="T21" fmla="*/ 43 h 402"/>
                    <a:gd name="T22" fmla="*/ 368 w 467"/>
                    <a:gd name="T23" fmla="*/ 40 h 402"/>
                    <a:gd name="T24" fmla="*/ 382 w 467"/>
                    <a:gd name="T25" fmla="*/ 36 h 402"/>
                    <a:gd name="T26" fmla="*/ 407 w 467"/>
                    <a:gd name="T27" fmla="*/ 0 h 402"/>
                    <a:gd name="T28" fmla="*/ 413 w 467"/>
                    <a:gd name="T29" fmla="*/ 2 h 402"/>
                    <a:gd name="T30" fmla="*/ 461 w 467"/>
                    <a:gd name="T31" fmla="*/ 6 h 402"/>
                    <a:gd name="T32" fmla="*/ 461 w 467"/>
                    <a:gd name="T33" fmla="*/ 26 h 402"/>
                    <a:gd name="T34" fmla="*/ 449 w 467"/>
                    <a:gd name="T35" fmla="*/ 37 h 402"/>
                    <a:gd name="T36" fmla="*/ 374 w 467"/>
                    <a:gd name="T37" fmla="*/ 114 h 402"/>
                    <a:gd name="T38" fmla="*/ 360 w 467"/>
                    <a:gd name="T39" fmla="*/ 129 h 402"/>
                    <a:gd name="T40" fmla="*/ 344 w 467"/>
                    <a:gd name="T41" fmla="*/ 74 h 402"/>
                    <a:gd name="T42" fmla="*/ 310 w 467"/>
                    <a:gd name="T43" fmla="*/ 71 h 402"/>
                    <a:gd name="T44" fmla="*/ 306 w 467"/>
                    <a:gd name="T45" fmla="*/ 76 h 402"/>
                    <a:gd name="T46" fmla="*/ 325 w 467"/>
                    <a:gd name="T47" fmla="*/ 94 h 402"/>
                    <a:gd name="T48" fmla="*/ 340 w 467"/>
                    <a:gd name="T49" fmla="*/ 149 h 402"/>
                    <a:gd name="T50" fmla="*/ 274 w 467"/>
                    <a:gd name="T51" fmla="*/ 207 h 402"/>
                    <a:gd name="T52" fmla="*/ 261 w 467"/>
                    <a:gd name="T53" fmla="*/ 246 h 402"/>
                    <a:gd name="T54" fmla="*/ 260 w 467"/>
                    <a:gd name="T55" fmla="*/ 269 h 402"/>
                    <a:gd name="T56" fmla="*/ 245 w 467"/>
                    <a:gd name="T57" fmla="*/ 306 h 402"/>
                    <a:gd name="T58" fmla="*/ 245 w 467"/>
                    <a:gd name="T59" fmla="*/ 305 h 402"/>
                    <a:gd name="T60" fmla="*/ 235 w 467"/>
                    <a:gd name="T61" fmla="*/ 299 h 402"/>
                    <a:gd name="T62" fmla="*/ 225 w 467"/>
                    <a:gd name="T63" fmla="*/ 273 h 402"/>
                    <a:gd name="T64" fmla="*/ 217 w 467"/>
                    <a:gd name="T65" fmla="*/ 263 h 402"/>
                    <a:gd name="T66" fmla="*/ 208 w 467"/>
                    <a:gd name="T67" fmla="*/ 274 h 402"/>
                    <a:gd name="T68" fmla="*/ 208 w 467"/>
                    <a:gd name="T69" fmla="*/ 302 h 402"/>
                    <a:gd name="T70" fmla="*/ 229 w 467"/>
                    <a:gd name="T71" fmla="*/ 326 h 402"/>
                    <a:gd name="T72" fmla="*/ 231 w 467"/>
                    <a:gd name="T73" fmla="*/ 334 h 402"/>
                    <a:gd name="T74" fmla="*/ 217 w 467"/>
                    <a:gd name="T75" fmla="*/ 350 h 402"/>
                    <a:gd name="T76" fmla="*/ 259 w 467"/>
                    <a:gd name="T77" fmla="*/ 378 h 402"/>
                    <a:gd name="T78" fmla="*/ 263 w 467"/>
                    <a:gd name="T79" fmla="*/ 378 h 402"/>
                    <a:gd name="T80" fmla="*/ 283 w 467"/>
                    <a:gd name="T81" fmla="*/ 393 h 402"/>
                    <a:gd name="T82" fmla="*/ 261 w 467"/>
                    <a:gd name="T83" fmla="*/ 398 h 402"/>
                    <a:gd name="T84" fmla="*/ 249 w 467"/>
                    <a:gd name="T85" fmla="*/ 398 h 402"/>
                    <a:gd name="T86" fmla="*/ 234 w 467"/>
                    <a:gd name="T87" fmla="*/ 392 h 402"/>
                    <a:gd name="T88" fmla="*/ 202 w 467"/>
                    <a:gd name="T89" fmla="*/ 377 h 402"/>
                    <a:gd name="T90" fmla="*/ 189 w 467"/>
                    <a:gd name="T91" fmla="*/ 365 h 402"/>
                    <a:gd name="T92" fmla="*/ 184 w 467"/>
                    <a:gd name="T93" fmla="*/ 310 h 402"/>
                    <a:gd name="T94" fmla="*/ 178 w 467"/>
                    <a:gd name="T95" fmla="*/ 297 h 402"/>
                    <a:gd name="T96" fmla="*/ 174 w 467"/>
                    <a:gd name="T97" fmla="*/ 268 h 402"/>
                    <a:gd name="T98" fmla="*/ 166 w 467"/>
                    <a:gd name="T99" fmla="*/ 243 h 402"/>
                    <a:gd name="T100" fmla="*/ 162 w 467"/>
                    <a:gd name="T101" fmla="*/ 237 h 402"/>
                    <a:gd name="T102" fmla="*/ 123 w 467"/>
                    <a:gd name="T103" fmla="*/ 221 h 402"/>
                    <a:gd name="T104" fmla="*/ 102 w 467"/>
                    <a:gd name="T105" fmla="*/ 241 h 402"/>
                    <a:gd name="T106" fmla="*/ 88 w 467"/>
                    <a:gd name="T107" fmla="*/ 297 h 402"/>
                    <a:gd name="T108" fmla="*/ 85 w 467"/>
                    <a:gd name="T109" fmla="*/ 300 h 402"/>
                    <a:gd name="T110" fmla="*/ 61 w 467"/>
                    <a:gd name="T111" fmla="*/ 274 h 402"/>
                    <a:gd name="T112" fmla="*/ 59 w 467"/>
                    <a:gd name="T113" fmla="*/ 257 h 402"/>
                    <a:gd name="T114" fmla="*/ 30 w 467"/>
                    <a:gd name="T115" fmla="*/ 220 h 402"/>
                    <a:gd name="T116" fmla="*/ 21 w 467"/>
                    <a:gd name="T117" fmla="*/ 209 h 402"/>
                    <a:gd name="T118" fmla="*/ 12 w 467"/>
                    <a:gd name="T119" fmla="*/ 194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67" h="402">
                      <a:moveTo>
                        <a:pt x="12" y="194"/>
                      </a:moveTo>
                      <a:cubicBezTo>
                        <a:pt x="13" y="181"/>
                        <a:pt x="15" y="168"/>
                        <a:pt x="8" y="155"/>
                      </a:cubicBezTo>
                      <a:cubicBezTo>
                        <a:pt x="0" y="141"/>
                        <a:pt x="18" y="107"/>
                        <a:pt x="33" y="102"/>
                      </a:cubicBezTo>
                      <a:cubicBezTo>
                        <a:pt x="41" y="100"/>
                        <a:pt x="48" y="102"/>
                        <a:pt x="54" y="109"/>
                      </a:cubicBezTo>
                      <a:cubicBezTo>
                        <a:pt x="76" y="132"/>
                        <a:pt x="103" y="131"/>
                        <a:pt x="124" y="106"/>
                      </a:cubicBezTo>
                      <a:cubicBezTo>
                        <a:pt x="133" y="94"/>
                        <a:pt x="141" y="82"/>
                        <a:pt x="147" y="69"/>
                      </a:cubicBezTo>
                      <a:cubicBezTo>
                        <a:pt x="154" y="50"/>
                        <a:pt x="166" y="43"/>
                        <a:pt x="185" y="45"/>
                      </a:cubicBezTo>
                      <a:cubicBezTo>
                        <a:pt x="200" y="47"/>
                        <a:pt x="214" y="47"/>
                        <a:pt x="229" y="49"/>
                      </a:cubicBezTo>
                      <a:cubicBezTo>
                        <a:pt x="231" y="49"/>
                        <a:pt x="234" y="50"/>
                        <a:pt x="235" y="52"/>
                      </a:cubicBezTo>
                      <a:cubicBezTo>
                        <a:pt x="245" y="68"/>
                        <a:pt x="265" y="71"/>
                        <a:pt x="281" y="59"/>
                      </a:cubicBezTo>
                      <a:cubicBezTo>
                        <a:pt x="287" y="54"/>
                        <a:pt x="292" y="47"/>
                        <a:pt x="299" y="43"/>
                      </a:cubicBezTo>
                      <a:cubicBezTo>
                        <a:pt x="326" y="24"/>
                        <a:pt x="337" y="11"/>
                        <a:pt x="368" y="40"/>
                      </a:cubicBezTo>
                      <a:cubicBezTo>
                        <a:pt x="375" y="46"/>
                        <a:pt x="378" y="43"/>
                        <a:pt x="382" y="36"/>
                      </a:cubicBezTo>
                      <a:cubicBezTo>
                        <a:pt x="390" y="24"/>
                        <a:pt x="398" y="12"/>
                        <a:pt x="407" y="0"/>
                      </a:cubicBezTo>
                      <a:cubicBezTo>
                        <a:pt x="409" y="1"/>
                        <a:pt x="411" y="1"/>
                        <a:pt x="413" y="2"/>
                      </a:cubicBezTo>
                      <a:cubicBezTo>
                        <a:pt x="428" y="9"/>
                        <a:pt x="445" y="4"/>
                        <a:pt x="461" y="6"/>
                      </a:cubicBezTo>
                      <a:cubicBezTo>
                        <a:pt x="467" y="12"/>
                        <a:pt x="462" y="19"/>
                        <a:pt x="461" y="26"/>
                      </a:cubicBezTo>
                      <a:cubicBezTo>
                        <a:pt x="457" y="30"/>
                        <a:pt x="453" y="33"/>
                        <a:pt x="449" y="37"/>
                      </a:cubicBezTo>
                      <a:cubicBezTo>
                        <a:pt x="409" y="46"/>
                        <a:pt x="380" y="75"/>
                        <a:pt x="374" y="114"/>
                      </a:cubicBezTo>
                      <a:cubicBezTo>
                        <a:pt x="370" y="119"/>
                        <a:pt x="370" y="127"/>
                        <a:pt x="360" y="129"/>
                      </a:cubicBezTo>
                      <a:cubicBezTo>
                        <a:pt x="356" y="110"/>
                        <a:pt x="344" y="94"/>
                        <a:pt x="344" y="74"/>
                      </a:cubicBezTo>
                      <a:cubicBezTo>
                        <a:pt x="334" y="58"/>
                        <a:pt x="322" y="74"/>
                        <a:pt x="310" y="71"/>
                      </a:cubicBezTo>
                      <a:cubicBezTo>
                        <a:pt x="308" y="71"/>
                        <a:pt x="305" y="73"/>
                        <a:pt x="306" y="76"/>
                      </a:cubicBezTo>
                      <a:cubicBezTo>
                        <a:pt x="308" y="86"/>
                        <a:pt x="315" y="91"/>
                        <a:pt x="325" y="94"/>
                      </a:cubicBezTo>
                      <a:cubicBezTo>
                        <a:pt x="337" y="103"/>
                        <a:pt x="346" y="136"/>
                        <a:pt x="340" y="149"/>
                      </a:cubicBezTo>
                      <a:cubicBezTo>
                        <a:pt x="325" y="177"/>
                        <a:pt x="301" y="194"/>
                        <a:pt x="274" y="207"/>
                      </a:cubicBezTo>
                      <a:cubicBezTo>
                        <a:pt x="251" y="217"/>
                        <a:pt x="246" y="225"/>
                        <a:pt x="261" y="246"/>
                      </a:cubicBezTo>
                      <a:cubicBezTo>
                        <a:pt x="266" y="254"/>
                        <a:pt x="269" y="266"/>
                        <a:pt x="260" y="269"/>
                      </a:cubicBezTo>
                      <a:cubicBezTo>
                        <a:pt x="239" y="276"/>
                        <a:pt x="245" y="291"/>
                        <a:pt x="245" y="306"/>
                      </a:cubicBezTo>
                      <a:cubicBezTo>
                        <a:pt x="245" y="305"/>
                        <a:pt x="245" y="305"/>
                        <a:pt x="245" y="305"/>
                      </a:cubicBezTo>
                      <a:cubicBezTo>
                        <a:pt x="238" y="308"/>
                        <a:pt x="237" y="303"/>
                        <a:pt x="235" y="299"/>
                      </a:cubicBezTo>
                      <a:cubicBezTo>
                        <a:pt x="232" y="290"/>
                        <a:pt x="229" y="282"/>
                        <a:pt x="225" y="273"/>
                      </a:cubicBezTo>
                      <a:cubicBezTo>
                        <a:pt x="224" y="269"/>
                        <a:pt x="222" y="263"/>
                        <a:pt x="217" y="263"/>
                      </a:cubicBezTo>
                      <a:cubicBezTo>
                        <a:pt x="211" y="263"/>
                        <a:pt x="209" y="269"/>
                        <a:pt x="208" y="274"/>
                      </a:cubicBezTo>
                      <a:cubicBezTo>
                        <a:pt x="204" y="283"/>
                        <a:pt x="202" y="293"/>
                        <a:pt x="208" y="302"/>
                      </a:cubicBezTo>
                      <a:cubicBezTo>
                        <a:pt x="214" y="311"/>
                        <a:pt x="222" y="318"/>
                        <a:pt x="229" y="326"/>
                      </a:cubicBezTo>
                      <a:cubicBezTo>
                        <a:pt x="230" y="329"/>
                        <a:pt x="231" y="331"/>
                        <a:pt x="231" y="334"/>
                      </a:cubicBezTo>
                      <a:cubicBezTo>
                        <a:pt x="235" y="346"/>
                        <a:pt x="226" y="348"/>
                        <a:pt x="217" y="350"/>
                      </a:cubicBezTo>
                      <a:cubicBezTo>
                        <a:pt x="227" y="367"/>
                        <a:pt x="240" y="376"/>
                        <a:pt x="259" y="378"/>
                      </a:cubicBezTo>
                      <a:cubicBezTo>
                        <a:pt x="260" y="378"/>
                        <a:pt x="262" y="378"/>
                        <a:pt x="263" y="378"/>
                      </a:cubicBezTo>
                      <a:cubicBezTo>
                        <a:pt x="272" y="381"/>
                        <a:pt x="285" y="382"/>
                        <a:pt x="283" y="393"/>
                      </a:cubicBezTo>
                      <a:cubicBezTo>
                        <a:pt x="282" y="402"/>
                        <a:pt x="269" y="399"/>
                        <a:pt x="261" y="398"/>
                      </a:cubicBezTo>
                      <a:cubicBezTo>
                        <a:pt x="257" y="398"/>
                        <a:pt x="253" y="398"/>
                        <a:pt x="249" y="398"/>
                      </a:cubicBezTo>
                      <a:cubicBezTo>
                        <a:pt x="244" y="396"/>
                        <a:pt x="239" y="394"/>
                        <a:pt x="234" y="392"/>
                      </a:cubicBezTo>
                      <a:cubicBezTo>
                        <a:pt x="223" y="387"/>
                        <a:pt x="213" y="382"/>
                        <a:pt x="202" y="377"/>
                      </a:cubicBezTo>
                      <a:cubicBezTo>
                        <a:pt x="198" y="373"/>
                        <a:pt x="194" y="369"/>
                        <a:pt x="189" y="365"/>
                      </a:cubicBezTo>
                      <a:cubicBezTo>
                        <a:pt x="198" y="346"/>
                        <a:pt x="192" y="328"/>
                        <a:pt x="184" y="310"/>
                      </a:cubicBezTo>
                      <a:cubicBezTo>
                        <a:pt x="182" y="306"/>
                        <a:pt x="180" y="301"/>
                        <a:pt x="178" y="297"/>
                      </a:cubicBezTo>
                      <a:cubicBezTo>
                        <a:pt x="176" y="288"/>
                        <a:pt x="173" y="278"/>
                        <a:pt x="174" y="268"/>
                      </a:cubicBezTo>
                      <a:cubicBezTo>
                        <a:pt x="175" y="259"/>
                        <a:pt x="175" y="249"/>
                        <a:pt x="166" y="243"/>
                      </a:cubicBezTo>
                      <a:cubicBezTo>
                        <a:pt x="166" y="240"/>
                        <a:pt x="165" y="238"/>
                        <a:pt x="162" y="237"/>
                      </a:cubicBezTo>
                      <a:cubicBezTo>
                        <a:pt x="154" y="219"/>
                        <a:pt x="138" y="221"/>
                        <a:pt x="123" y="221"/>
                      </a:cubicBezTo>
                      <a:cubicBezTo>
                        <a:pt x="109" y="220"/>
                        <a:pt x="106" y="232"/>
                        <a:pt x="102" y="241"/>
                      </a:cubicBezTo>
                      <a:cubicBezTo>
                        <a:pt x="94" y="259"/>
                        <a:pt x="97" y="280"/>
                        <a:pt x="88" y="297"/>
                      </a:cubicBezTo>
                      <a:cubicBezTo>
                        <a:pt x="87" y="298"/>
                        <a:pt x="86" y="299"/>
                        <a:pt x="85" y="300"/>
                      </a:cubicBezTo>
                      <a:cubicBezTo>
                        <a:pt x="65" y="302"/>
                        <a:pt x="67" y="284"/>
                        <a:pt x="61" y="274"/>
                      </a:cubicBezTo>
                      <a:cubicBezTo>
                        <a:pt x="61" y="268"/>
                        <a:pt x="62" y="262"/>
                        <a:pt x="59" y="257"/>
                      </a:cubicBezTo>
                      <a:cubicBezTo>
                        <a:pt x="57" y="239"/>
                        <a:pt x="42" y="230"/>
                        <a:pt x="30" y="220"/>
                      </a:cubicBezTo>
                      <a:cubicBezTo>
                        <a:pt x="27" y="216"/>
                        <a:pt x="24" y="213"/>
                        <a:pt x="21" y="209"/>
                      </a:cubicBezTo>
                      <a:cubicBezTo>
                        <a:pt x="18" y="204"/>
                        <a:pt x="15" y="199"/>
                        <a:pt x="12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1" name="Freeform 92"/>
                <p:cNvSpPr/>
                <p:nvPr/>
              </p:nvSpPr>
              <p:spPr bwMode="auto">
                <a:xfrm>
                  <a:off x="8121651" y="4321486"/>
                  <a:ext cx="885825" cy="712788"/>
                </a:xfrm>
                <a:custGeom>
                  <a:avLst/>
                  <a:gdLst>
                    <a:gd name="T0" fmla="*/ 16 w 236"/>
                    <a:gd name="T1" fmla="*/ 157 h 190"/>
                    <a:gd name="T2" fmla="*/ 9 w 236"/>
                    <a:gd name="T3" fmla="*/ 147 h 190"/>
                    <a:gd name="T4" fmla="*/ 2 w 236"/>
                    <a:gd name="T5" fmla="*/ 93 h 190"/>
                    <a:gd name="T6" fmla="*/ 0 w 236"/>
                    <a:gd name="T7" fmla="*/ 85 h 190"/>
                    <a:gd name="T8" fmla="*/ 32 w 236"/>
                    <a:gd name="T9" fmla="*/ 52 h 190"/>
                    <a:gd name="T10" fmla="*/ 71 w 236"/>
                    <a:gd name="T11" fmla="*/ 30 h 190"/>
                    <a:gd name="T12" fmla="*/ 100 w 236"/>
                    <a:gd name="T13" fmla="*/ 4 h 190"/>
                    <a:gd name="T14" fmla="*/ 137 w 236"/>
                    <a:gd name="T15" fmla="*/ 28 h 190"/>
                    <a:gd name="T16" fmla="*/ 154 w 236"/>
                    <a:gd name="T17" fmla="*/ 40 h 190"/>
                    <a:gd name="T18" fmla="*/ 158 w 236"/>
                    <a:gd name="T19" fmla="*/ 19 h 190"/>
                    <a:gd name="T20" fmla="*/ 157 w 236"/>
                    <a:gd name="T21" fmla="*/ 0 h 190"/>
                    <a:gd name="T22" fmla="*/ 193 w 236"/>
                    <a:gd name="T23" fmla="*/ 40 h 190"/>
                    <a:gd name="T24" fmla="*/ 205 w 236"/>
                    <a:gd name="T25" fmla="*/ 50 h 190"/>
                    <a:gd name="T26" fmla="*/ 224 w 236"/>
                    <a:gd name="T27" fmla="*/ 93 h 190"/>
                    <a:gd name="T28" fmla="*/ 226 w 236"/>
                    <a:gd name="T29" fmla="*/ 105 h 190"/>
                    <a:gd name="T30" fmla="*/ 201 w 236"/>
                    <a:gd name="T31" fmla="*/ 181 h 190"/>
                    <a:gd name="T32" fmla="*/ 160 w 236"/>
                    <a:gd name="T33" fmla="*/ 185 h 190"/>
                    <a:gd name="T34" fmla="*/ 152 w 236"/>
                    <a:gd name="T35" fmla="*/ 172 h 190"/>
                    <a:gd name="T36" fmla="*/ 138 w 236"/>
                    <a:gd name="T37" fmla="*/ 153 h 190"/>
                    <a:gd name="T38" fmla="*/ 120 w 236"/>
                    <a:gd name="T39" fmla="*/ 135 h 190"/>
                    <a:gd name="T40" fmla="*/ 92 w 236"/>
                    <a:gd name="T41" fmla="*/ 140 h 190"/>
                    <a:gd name="T42" fmla="*/ 16 w 236"/>
                    <a:gd name="T43" fmla="*/ 157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6" h="190">
                      <a:moveTo>
                        <a:pt x="16" y="157"/>
                      </a:moveTo>
                      <a:cubicBezTo>
                        <a:pt x="14" y="153"/>
                        <a:pt x="11" y="150"/>
                        <a:pt x="9" y="147"/>
                      </a:cubicBezTo>
                      <a:cubicBezTo>
                        <a:pt x="6" y="129"/>
                        <a:pt x="18" y="109"/>
                        <a:pt x="2" y="93"/>
                      </a:cubicBezTo>
                      <a:cubicBezTo>
                        <a:pt x="1" y="90"/>
                        <a:pt x="0" y="87"/>
                        <a:pt x="0" y="85"/>
                      </a:cubicBezTo>
                      <a:cubicBezTo>
                        <a:pt x="2" y="65"/>
                        <a:pt x="13" y="55"/>
                        <a:pt x="32" y="52"/>
                      </a:cubicBezTo>
                      <a:cubicBezTo>
                        <a:pt x="49" y="52"/>
                        <a:pt x="63" y="46"/>
                        <a:pt x="71" y="30"/>
                      </a:cubicBezTo>
                      <a:cubicBezTo>
                        <a:pt x="77" y="17"/>
                        <a:pt x="88" y="10"/>
                        <a:pt x="100" y="4"/>
                      </a:cubicBezTo>
                      <a:cubicBezTo>
                        <a:pt x="119" y="1"/>
                        <a:pt x="129" y="12"/>
                        <a:pt x="137" y="28"/>
                      </a:cubicBezTo>
                      <a:cubicBezTo>
                        <a:pt x="141" y="34"/>
                        <a:pt x="144" y="45"/>
                        <a:pt x="154" y="40"/>
                      </a:cubicBezTo>
                      <a:cubicBezTo>
                        <a:pt x="163" y="36"/>
                        <a:pt x="160" y="27"/>
                        <a:pt x="158" y="19"/>
                      </a:cubicBezTo>
                      <a:cubicBezTo>
                        <a:pt x="157" y="13"/>
                        <a:pt x="155" y="8"/>
                        <a:pt x="157" y="0"/>
                      </a:cubicBezTo>
                      <a:cubicBezTo>
                        <a:pt x="177" y="7"/>
                        <a:pt x="183" y="25"/>
                        <a:pt x="193" y="40"/>
                      </a:cubicBezTo>
                      <a:cubicBezTo>
                        <a:pt x="195" y="46"/>
                        <a:pt x="199" y="48"/>
                        <a:pt x="205" y="50"/>
                      </a:cubicBezTo>
                      <a:cubicBezTo>
                        <a:pt x="220" y="60"/>
                        <a:pt x="220" y="78"/>
                        <a:pt x="224" y="93"/>
                      </a:cubicBezTo>
                      <a:cubicBezTo>
                        <a:pt x="223" y="97"/>
                        <a:pt x="223" y="101"/>
                        <a:pt x="226" y="105"/>
                      </a:cubicBezTo>
                      <a:cubicBezTo>
                        <a:pt x="236" y="138"/>
                        <a:pt x="229" y="160"/>
                        <a:pt x="201" y="181"/>
                      </a:cubicBezTo>
                      <a:cubicBezTo>
                        <a:pt x="188" y="190"/>
                        <a:pt x="174" y="190"/>
                        <a:pt x="160" y="185"/>
                      </a:cubicBezTo>
                      <a:cubicBezTo>
                        <a:pt x="157" y="181"/>
                        <a:pt x="155" y="177"/>
                        <a:pt x="152" y="172"/>
                      </a:cubicBezTo>
                      <a:cubicBezTo>
                        <a:pt x="152" y="163"/>
                        <a:pt x="156" y="152"/>
                        <a:pt x="138" y="153"/>
                      </a:cubicBezTo>
                      <a:cubicBezTo>
                        <a:pt x="134" y="154"/>
                        <a:pt x="133" y="135"/>
                        <a:pt x="120" y="135"/>
                      </a:cubicBezTo>
                      <a:cubicBezTo>
                        <a:pt x="110" y="131"/>
                        <a:pt x="101" y="136"/>
                        <a:pt x="92" y="140"/>
                      </a:cubicBezTo>
                      <a:cubicBezTo>
                        <a:pt x="69" y="155"/>
                        <a:pt x="43" y="160"/>
                        <a:pt x="16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2" name="Freeform 105"/>
                <p:cNvSpPr/>
                <p:nvPr/>
              </p:nvSpPr>
              <p:spPr bwMode="auto">
                <a:xfrm>
                  <a:off x="8512176" y="4000811"/>
                  <a:ext cx="401638" cy="296863"/>
                </a:xfrm>
                <a:custGeom>
                  <a:avLst/>
                  <a:gdLst>
                    <a:gd name="T0" fmla="*/ 45 w 107"/>
                    <a:gd name="T1" fmla="*/ 12 h 79"/>
                    <a:gd name="T2" fmla="*/ 64 w 107"/>
                    <a:gd name="T3" fmla="*/ 21 h 79"/>
                    <a:gd name="T4" fmla="*/ 96 w 107"/>
                    <a:gd name="T5" fmla="*/ 38 h 79"/>
                    <a:gd name="T6" fmla="*/ 106 w 107"/>
                    <a:gd name="T7" fmla="*/ 50 h 79"/>
                    <a:gd name="T8" fmla="*/ 78 w 107"/>
                    <a:gd name="T9" fmla="*/ 71 h 79"/>
                    <a:gd name="T10" fmla="*/ 57 w 107"/>
                    <a:gd name="T11" fmla="*/ 72 h 79"/>
                    <a:gd name="T12" fmla="*/ 49 w 107"/>
                    <a:gd name="T13" fmla="*/ 66 h 79"/>
                    <a:gd name="T14" fmla="*/ 37 w 107"/>
                    <a:gd name="T15" fmla="*/ 49 h 79"/>
                    <a:gd name="T16" fmla="*/ 23 w 107"/>
                    <a:gd name="T17" fmla="*/ 40 h 79"/>
                    <a:gd name="T18" fmla="*/ 6 w 107"/>
                    <a:gd name="T19" fmla="*/ 12 h 79"/>
                    <a:gd name="T20" fmla="*/ 39 w 107"/>
                    <a:gd name="T21" fmla="*/ 11 h 79"/>
                    <a:gd name="T22" fmla="*/ 45 w 107"/>
                    <a:gd name="T23" fmla="*/ 12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7" h="79">
                      <a:moveTo>
                        <a:pt x="45" y="12"/>
                      </a:moveTo>
                      <a:cubicBezTo>
                        <a:pt x="51" y="15"/>
                        <a:pt x="58" y="18"/>
                        <a:pt x="64" y="21"/>
                      </a:cubicBezTo>
                      <a:cubicBezTo>
                        <a:pt x="75" y="26"/>
                        <a:pt x="85" y="32"/>
                        <a:pt x="96" y="38"/>
                      </a:cubicBezTo>
                      <a:cubicBezTo>
                        <a:pt x="99" y="42"/>
                        <a:pt x="102" y="46"/>
                        <a:pt x="106" y="50"/>
                      </a:cubicBezTo>
                      <a:cubicBezTo>
                        <a:pt x="107" y="73"/>
                        <a:pt x="99" y="79"/>
                        <a:pt x="78" y="71"/>
                      </a:cubicBezTo>
                      <a:cubicBezTo>
                        <a:pt x="72" y="69"/>
                        <a:pt x="64" y="54"/>
                        <a:pt x="57" y="72"/>
                      </a:cubicBezTo>
                      <a:cubicBezTo>
                        <a:pt x="56" y="75"/>
                        <a:pt x="51" y="69"/>
                        <a:pt x="49" y="66"/>
                      </a:cubicBezTo>
                      <a:cubicBezTo>
                        <a:pt x="46" y="60"/>
                        <a:pt x="44" y="53"/>
                        <a:pt x="37" y="49"/>
                      </a:cubicBezTo>
                      <a:cubicBezTo>
                        <a:pt x="34" y="44"/>
                        <a:pt x="29" y="42"/>
                        <a:pt x="23" y="40"/>
                      </a:cubicBezTo>
                      <a:cubicBezTo>
                        <a:pt x="16" y="32"/>
                        <a:pt x="0" y="24"/>
                        <a:pt x="6" y="12"/>
                      </a:cubicBezTo>
                      <a:cubicBezTo>
                        <a:pt x="13" y="0"/>
                        <a:pt x="28" y="10"/>
                        <a:pt x="39" y="11"/>
                      </a:cubicBezTo>
                      <a:cubicBezTo>
                        <a:pt x="41" y="11"/>
                        <a:pt x="43" y="12"/>
                        <a:pt x="4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3" name="Freeform 114"/>
                <p:cNvSpPr/>
                <p:nvPr/>
              </p:nvSpPr>
              <p:spPr bwMode="auto">
                <a:xfrm>
                  <a:off x="9251951" y="4956486"/>
                  <a:ext cx="254000" cy="266700"/>
                </a:xfrm>
                <a:custGeom>
                  <a:avLst/>
                  <a:gdLst>
                    <a:gd name="T0" fmla="*/ 68 w 68"/>
                    <a:gd name="T1" fmla="*/ 15 h 71"/>
                    <a:gd name="T2" fmla="*/ 15 w 68"/>
                    <a:gd name="T3" fmla="*/ 71 h 71"/>
                    <a:gd name="T4" fmla="*/ 7 w 68"/>
                    <a:gd name="T5" fmla="*/ 56 h 71"/>
                    <a:gd name="T6" fmla="*/ 27 w 68"/>
                    <a:gd name="T7" fmla="*/ 32 h 71"/>
                    <a:gd name="T8" fmla="*/ 41 w 68"/>
                    <a:gd name="T9" fmla="*/ 9 h 71"/>
                    <a:gd name="T10" fmla="*/ 49 w 68"/>
                    <a:gd name="T11" fmla="*/ 0 h 71"/>
                    <a:gd name="T12" fmla="*/ 68 w 68"/>
                    <a:gd name="T13" fmla="*/ 1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71">
                      <a:moveTo>
                        <a:pt x="68" y="15"/>
                      </a:moveTo>
                      <a:cubicBezTo>
                        <a:pt x="60" y="43"/>
                        <a:pt x="38" y="58"/>
                        <a:pt x="15" y="71"/>
                      </a:cubicBezTo>
                      <a:cubicBezTo>
                        <a:pt x="4" y="70"/>
                        <a:pt x="0" y="66"/>
                        <a:pt x="7" y="56"/>
                      </a:cubicBezTo>
                      <a:cubicBezTo>
                        <a:pt x="13" y="47"/>
                        <a:pt x="20" y="39"/>
                        <a:pt x="27" y="32"/>
                      </a:cubicBezTo>
                      <a:cubicBezTo>
                        <a:pt x="33" y="25"/>
                        <a:pt x="42" y="21"/>
                        <a:pt x="41" y="9"/>
                      </a:cubicBezTo>
                      <a:cubicBezTo>
                        <a:pt x="40" y="5"/>
                        <a:pt x="44" y="0"/>
                        <a:pt x="49" y="0"/>
                      </a:cubicBezTo>
                      <a:cubicBezTo>
                        <a:pt x="59" y="0"/>
                        <a:pt x="63" y="8"/>
                        <a:pt x="68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4" name="Freeform 124"/>
                <p:cNvSpPr/>
                <p:nvPr/>
              </p:nvSpPr>
              <p:spPr bwMode="auto">
                <a:xfrm>
                  <a:off x="3887789" y="3686486"/>
                  <a:ext cx="1084263" cy="1765300"/>
                </a:xfrm>
                <a:custGeom>
                  <a:avLst/>
                  <a:gdLst>
                    <a:gd name="T0" fmla="*/ 16 w 289"/>
                    <a:gd name="T1" fmla="*/ 41 h 470"/>
                    <a:gd name="T2" fmla="*/ 24 w 289"/>
                    <a:gd name="T3" fmla="*/ 24 h 470"/>
                    <a:gd name="T4" fmla="*/ 48 w 289"/>
                    <a:gd name="T5" fmla="*/ 15 h 470"/>
                    <a:gd name="T6" fmla="*/ 91 w 289"/>
                    <a:gd name="T7" fmla="*/ 2 h 470"/>
                    <a:gd name="T8" fmla="*/ 108 w 289"/>
                    <a:gd name="T9" fmla="*/ 10 h 470"/>
                    <a:gd name="T10" fmla="*/ 151 w 289"/>
                    <a:gd name="T11" fmla="*/ 27 h 470"/>
                    <a:gd name="T12" fmla="*/ 164 w 289"/>
                    <a:gd name="T13" fmla="*/ 37 h 470"/>
                    <a:gd name="T14" fmla="*/ 182 w 289"/>
                    <a:gd name="T15" fmla="*/ 67 h 470"/>
                    <a:gd name="T16" fmla="*/ 192 w 289"/>
                    <a:gd name="T17" fmla="*/ 86 h 470"/>
                    <a:gd name="T18" fmla="*/ 208 w 289"/>
                    <a:gd name="T19" fmla="*/ 98 h 470"/>
                    <a:gd name="T20" fmla="*/ 240 w 289"/>
                    <a:gd name="T21" fmla="*/ 92 h 470"/>
                    <a:gd name="T22" fmla="*/ 263 w 289"/>
                    <a:gd name="T23" fmla="*/ 95 h 470"/>
                    <a:gd name="T24" fmla="*/ 289 w 289"/>
                    <a:gd name="T25" fmla="*/ 118 h 470"/>
                    <a:gd name="T26" fmla="*/ 288 w 289"/>
                    <a:gd name="T27" fmla="*/ 146 h 470"/>
                    <a:gd name="T28" fmla="*/ 264 w 289"/>
                    <a:gd name="T29" fmla="*/ 226 h 470"/>
                    <a:gd name="T30" fmla="*/ 252 w 289"/>
                    <a:gd name="T31" fmla="*/ 241 h 470"/>
                    <a:gd name="T32" fmla="*/ 243 w 289"/>
                    <a:gd name="T33" fmla="*/ 245 h 470"/>
                    <a:gd name="T34" fmla="*/ 244 w 289"/>
                    <a:gd name="T35" fmla="*/ 245 h 470"/>
                    <a:gd name="T36" fmla="*/ 192 w 289"/>
                    <a:gd name="T37" fmla="*/ 282 h 470"/>
                    <a:gd name="T38" fmla="*/ 171 w 289"/>
                    <a:gd name="T39" fmla="*/ 305 h 470"/>
                    <a:gd name="T40" fmla="*/ 148 w 289"/>
                    <a:gd name="T41" fmla="*/ 346 h 470"/>
                    <a:gd name="T42" fmla="*/ 120 w 289"/>
                    <a:gd name="T43" fmla="*/ 361 h 470"/>
                    <a:gd name="T44" fmla="*/ 104 w 289"/>
                    <a:gd name="T45" fmla="*/ 374 h 470"/>
                    <a:gd name="T46" fmla="*/ 100 w 289"/>
                    <a:gd name="T47" fmla="*/ 414 h 470"/>
                    <a:gd name="T48" fmla="*/ 111 w 289"/>
                    <a:gd name="T49" fmla="*/ 462 h 470"/>
                    <a:gd name="T50" fmla="*/ 104 w 289"/>
                    <a:gd name="T51" fmla="*/ 470 h 470"/>
                    <a:gd name="T52" fmla="*/ 64 w 289"/>
                    <a:gd name="T53" fmla="*/ 458 h 470"/>
                    <a:gd name="T54" fmla="*/ 57 w 289"/>
                    <a:gd name="T55" fmla="*/ 446 h 470"/>
                    <a:gd name="T56" fmla="*/ 51 w 289"/>
                    <a:gd name="T57" fmla="*/ 386 h 470"/>
                    <a:gd name="T58" fmla="*/ 53 w 289"/>
                    <a:gd name="T59" fmla="*/ 365 h 470"/>
                    <a:gd name="T60" fmla="*/ 65 w 289"/>
                    <a:gd name="T61" fmla="*/ 311 h 470"/>
                    <a:gd name="T62" fmla="*/ 66 w 289"/>
                    <a:gd name="T63" fmla="*/ 302 h 470"/>
                    <a:gd name="T64" fmla="*/ 67 w 289"/>
                    <a:gd name="T65" fmla="*/ 294 h 470"/>
                    <a:gd name="T66" fmla="*/ 68 w 289"/>
                    <a:gd name="T67" fmla="*/ 270 h 470"/>
                    <a:gd name="T68" fmla="*/ 64 w 289"/>
                    <a:gd name="T69" fmla="*/ 214 h 470"/>
                    <a:gd name="T70" fmla="*/ 56 w 289"/>
                    <a:gd name="T71" fmla="*/ 197 h 470"/>
                    <a:gd name="T72" fmla="*/ 24 w 289"/>
                    <a:gd name="T73" fmla="*/ 173 h 470"/>
                    <a:gd name="T74" fmla="*/ 17 w 289"/>
                    <a:gd name="T75" fmla="*/ 151 h 470"/>
                    <a:gd name="T76" fmla="*/ 4 w 289"/>
                    <a:gd name="T77" fmla="*/ 118 h 470"/>
                    <a:gd name="T78" fmla="*/ 0 w 289"/>
                    <a:gd name="T79" fmla="*/ 102 h 470"/>
                    <a:gd name="T80" fmla="*/ 19 w 289"/>
                    <a:gd name="T81" fmla="*/ 70 h 470"/>
                    <a:gd name="T82" fmla="*/ 16 w 289"/>
                    <a:gd name="T83" fmla="*/ 41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89" h="470">
                      <a:moveTo>
                        <a:pt x="16" y="41"/>
                      </a:moveTo>
                      <a:cubicBezTo>
                        <a:pt x="19" y="35"/>
                        <a:pt x="21" y="29"/>
                        <a:pt x="24" y="24"/>
                      </a:cubicBezTo>
                      <a:cubicBezTo>
                        <a:pt x="34" y="25"/>
                        <a:pt x="41" y="20"/>
                        <a:pt x="48" y="15"/>
                      </a:cubicBezTo>
                      <a:cubicBezTo>
                        <a:pt x="60" y="5"/>
                        <a:pt x="74" y="0"/>
                        <a:pt x="91" y="2"/>
                      </a:cubicBezTo>
                      <a:cubicBezTo>
                        <a:pt x="96" y="5"/>
                        <a:pt x="102" y="8"/>
                        <a:pt x="108" y="10"/>
                      </a:cubicBezTo>
                      <a:cubicBezTo>
                        <a:pt x="120" y="22"/>
                        <a:pt x="138" y="19"/>
                        <a:pt x="151" y="27"/>
                      </a:cubicBezTo>
                      <a:cubicBezTo>
                        <a:pt x="156" y="30"/>
                        <a:pt x="160" y="34"/>
                        <a:pt x="164" y="37"/>
                      </a:cubicBezTo>
                      <a:cubicBezTo>
                        <a:pt x="173" y="45"/>
                        <a:pt x="177" y="56"/>
                        <a:pt x="182" y="67"/>
                      </a:cubicBezTo>
                      <a:cubicBezTo>
                        <a:pt x="184" y="74"/>
                        <a:pt x="186" y="81"/>
                        <a:pt x="192" y="86"/>
                      </a:cubicBezTo>
                      <a:cubicBezTo>
                        <a:pt x="195" y="93"/>
                        <a:pt x="200" y="98"/>
                        <a:pt x="208" y="98"/>
                      </a:cubicBezTo>
                      <a:cubicBezTo>
                        <a:pt x="219" y="97"/>
                        <a:pt x="230" y="94"/>
                        <a:pt x="240" y="92"/>
                      </a:cubicBezTo>
                      <a:cubicBezTo>
                        <a:pt x="248" y="93"/>
                        <a:pt x="256" y="94"/>
                        <a:pt x="263" y="95"/>
                      </a:cubicBezTo>
                      <a:cubicBezTo>
                        <a:pt x="274" y="100"/>
                        <a:pt x="285" y="105"/>
                        <a:pt x="289" y="118"/>
                      </a:cubicBezTo>
                      <a:cubicBezTo>
                        <a:pt x="288" y="127"/>
                        <a:pt x="288" y="136"/>
                        <a:pt x="288" y="146"/>
                      </a:cubicBezTo>
                      <a:cubicBezTo>
                        <a:pt x="279" y="172"/>
                        <a:pt x="265" y="197"/>
                        <a:pt x="264" y="226"/>
                      </a:cubicBezTo>
                      <a:cubicBezTo>
                        <a:pt x="260" y="231"/>
                        <a:pt x="256" y="236"/>
                        <a:pt x="252" y="241"/>
                      </a:cubicBezTo>
                      <a:cubicBezTo>
                        <a:pt x="249" y="242"/>
                        <a:pt x="246" y="244"/>
                        <a:pt x="243" y="245"/>
                      </a:cubicBezTo>
                      <a:cubicBezTo>
                        <a:pt x="244" y="245"/>
                        <a:pt x="244" y="245"/>
                        <a:pt x="244" y="245"/>
                      </a:cubicBezTo>
                      <a:cubicBezTo>
                        <a:pt x="221" y="250"/>
                        <a:pt x="205" y="264"/>
                        <a:pt x="192" y="282"/>
                      </a:cubicBezTo>
                      <a:cubicBezTo>
                        <a:pt x="186" y="290"/>
                        <a:pt x="181" y="302"/>
                        <a:pt x="171" y="305"/>
                      </a:cubicBezTo>
                      <a:cubicBezTo>
                        <a:pt x="149" y="311"/>
                        <a:pt x="144" y="325"/>
                        <a:pt x="148" y="346"/>
                      </a:cubicBezTo>
                      <a:cubicBezTo>
                        <a:pt x="142" y="356"/>
                        <a:pt x="133" y="362"/>
                        <a:pt x="120" y="361"/>
                      </a:cubicBezTo>
                      <a:cubicBezTo>
                        <a:pt x="111" y="361"/>
                        <a:pt x="105" y="363"/>
                        <a:pt x="104" y="374"/>
                      </a:cubicBezTo>
                      <a:cubicBezTo>
                        <a:pt x="104" y="387"/>
                        <a:pt x="102" y="400"/>
                        <a:pt x="100" y="414"/>
                      </a:cubicBezTo>
                      <a:cubicBezTo>
                        <a:pt x="91" y="433"/>
                        <a:pt x="96" y="448"/>
                        <a:pt x="111" y="462"/>
                      </a:cubicBezTo>
                      <a:cubicBezTo>
                        <a:pt x="109" y="465"/>
                        <a:pt x="106" y="467"/>
                        <a:pt x="104" y="470"/>
                      </a:cubicBezTo>
                      <a:cubicBezTo>
                        <a:pt x="89" y="470"/>
                        <a:pt x="76" y="467"/>
                        <a:pt x="64" y="458"/>
                      </a:cubicBezTo>
                      <a:cubicBezTo>
                        <a:pt x="61" y="454"/>
                        <a:pt x="59" y="450"/>
                        <a:pt x="57" y="446"/>
                      </a:cubicBezTo>
                      <a:cubicBezTo>
                        <a:pt x="52" y="426"/>
                        <a:pt x="52" y="406"/>
                        <a:pt x="51" y="386"/>
                      </a:cubicBezTo>
                      <a:cubicBezTo>
                        <a:pt x="52" y="379"/>
                        <a:pt x="52" y="372"/>
                        <a:pt x="53" y="365"/>
                      </a:cubicBezTo>
                      <a:cubicBezTo>
                        <a:pt x="57" y="347"/>
                        <a:pt x="65" y="330"/>
                        <a:pt x="65" y="311"/>
                      </a:cubicBezTo>
                      <a:cubicBezTo>
                        <a:pt x="67" y="308"/>
                        <a:pt x="67" y="305"/>
                        <a:pt x="66" y="302"/>
                      </a:cubicBezTo>
                      <a:cubicBezTo>
                        <a:pt x="67" y="299"/>
                        <a:pt x="67" y="296"/>
                        <a:pt x="67" y="294"/>
                      </a:cubicBezTo>
                      <a:cubicBezTo>
                        <a:pt x="67" y="286"/>
                        <a:pt x="67" y="278"/>
                        <a:pt x="68" y="270"/>
                      </a:cubicBezTo>
                      <a:cubicBezTo>
                        <a:pt x="69" y="251"/>
                        <a:pt x="69" y="232"/>
                        <a:pt x="64" y="214"/>
                      </a:cubicBezTo>
                      <a:cubicBezTo>
                        <a:pt x="64" y="207"/>
                        <a:pt x="62" y="201"/>
                        <a:pt x="56" y="197"/>
                      </a:cubicBezTo>
                      <a:cubicBezTo>
                        <a:pt x="44" y="191"/>
                        <a:pt x="31" y="186"/>
                        <a:pt x="24" y="173"/>
                      </a:cubicBezTo>
                      <a:cubicBezTo>
                        <a:pt x="22" y="166"/>
                        <a:pt x="19" y="159"/>
                        <a:pt x="17" y="151"/>
                      </a:cubicBezTo>
                      <a:cubicBezTo>
                        <a:pt x="17" y="139"/>
                        <a:pt x="13" y="127"/>
                        <a:pt x="4" y="118"/>
                      </a:cubicBezTo>
                      <a:cubicBezTo>
                        <a:pt x="3" y="112"/>
                        <a:pt x="1" y="107"/>
                        <a:pt x="0" y="102"/>
                      </a:cubicBezTo>
                      <a:cubicBezTo>
                        <a:pt x="7" y="91"/>
                        <a:pt x="13" y="80"/>
                        <a:pt x="19" y="70"/>
                      </a:cubicBezTo>
                      <a:cubicBezTo>
                        <a:pt x="26" y="59"/>
                        <a:pt x="27" y="49"/>
                        <a:pt x="16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5" name="Freeform 145"/>
                <p:cNvSpPr/>
                <p:nvPr/>
              </p:nvSpPr>
              <p:spPr bwMode="auto">
                <a:xfrm>
                  <a:off x="5114926" y="2325998"/>
                  <a:ext cx="236538" cy="115888"/>
                </a:xfrm>
                <a:custGeom>
                  <a:avLst/>
                  <a:gdLst>
                    <a:gd name="T0" fmla="*/ 33 w 63"/>
                    <a:gd name="T1" fmla="*/ 31 h 31"/>
                    <a:gd name="T2" fmla="*/ 24 w 63"/>
                    <a:gd name="T3" fmla="*/ 30 h 31"/>
                    <a:gd name="T4" fmla="*/ 19 w 63"/>
                    <a:gd name="T5" fmla="*/ 24 h 31"/>
                    <a:gd name="T6" fmla="*/ 3 w 63"/>
                    <a:gd name="T7" fmla="*/ 10 h 31"/>
                    <a:gd name="T8" fmla="*/ 27 w 63"/>
                    <a:gd name="T9" fmla="*/ 3 h 31"/>
                    <a:gd name="T10" fmla="*/ 48 w 63"/>
                    <a:gd name="T11" fmla="*/ 6 h 31"/>
                    <a:gd name="T12" fmla="*/ 58 w 63"/>
                    <a:gd name="T13" fmla="*/ 9 h 31"/>
                    <a:gd name="T14" fmla="*/ 57 w 63"/>
                    <a:gd name="T15" fmla="*/ 19 h 31"/>
                    <a:gd name="T16" fmla="*/ 33 w 63"/>
                    <a:gd name="T17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3" h="31">
                      <a:moveTo>
                        <a:pt x="33" y="31"/>
                      </a:moveTo>
                      <a:cubicBezTo>
                        <a:pt x="30" y="31"/>
                        <a:pt x="27" y="31"/>
                        <a:pt x="24" y="30"/>
                      </a:cubicBezTo>
                      <a:cubicBezTo>
                        <a:pt x="22" y="28"/>
                        <a:pt x="20" y="27"/>
                        <a:pt x="19" y="24"/>
                      </a:cubicBezTo>
                      <a:cubicBezTo>
                        <a:pt x="15" y="18"/>
                        <a:pt x="0" y="20"/>
                        <a:pt x="3" y="10"/>
                      </a:cubicBezTo>
                      <a:cubicBezTo>
                        <a:pt x="6" y="0"/>
                        <a:pt x="18" y="4"/>
                        <a:pt x="27" y="3"/>
                      </a:cubicBezTo>
                      <a:cubicBezTo>
                        <a:pt x="34" y="3"/>
                        <a:pt x="41" y="5"/>
                        <a:pt x="48" y="6"/>
                      </a:cubicBezTo>
                      <a:cubicBezTo>
                        <a:pt x="52" y="7"/>
                        <a:pt x="55" y="8"/>
                        <a:pt x="58" y="9"/>
                      </a:cubicBezTo>
                      <a:cubicBezTo>
                        <a:pt x="63" y="13"/>
                        <a:pt x="63" y="16"/>
                        <a:pt x="57" y="19"/>
                      </a:cubicBezTo>
                      <a:cubicBezTo>
                        <a:pt x="49" y="23"/>
                        <a:pt x="41" y="27"/>
                        <a:pt x="33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6" name="Freeform 152"/>
                <p:cNvSpPr/>
                <p:nvPr/>
              </p:nvSpPr>
              <p:spPr bwMode="auto">
                <a:xfrm>
                  <a:off x="6600826" y="4332598"/>
                  <a:ext cx="192088" cy="363538"/>
                </a:xfrm>
                <a:custGeom>
                  <a:avLst/>
                  <a:gdLst>
                    <a:gd name="T0" fmla="*/ 10 w 51"/>
                    <a:gd name="T1" fmla="*/ 88 h 97"/>
                    <a:gd name="T2" fmla="*/ 7 w 51"/>
                    <a:gd name="T3" fmla="*/ 81 h 97"/>
                    <a:gd name="T4" fmla="*/ 35 w 51"/>
                    <a:gd name="T5" fmla="*/ 5 h 97"/>
                    <a:gd name="T6" fmla="*/ 46 w 51"/>
                    <a:gd name="T7" fmla="*/ 6 h 97"/>
                    <a:gd name="T8" fmla="*/ 51 w 51"/>
                    <a:gd name="T9" fmla="*/ 25 h 97"/>
                    <a:gd name="T10" fmla="*/ 46 w 51"/>
                    <a:gd name="T11" fmla="*/ 50 h 97"/>
                    <a:gd name="T12" fmla="*/ 34 w 51"/>
                    <a:gd name="T13" fmla="*/ 79 h 97"/>
                    <a:gd name="T14" fmla="*/ 10 w 51"/>
                    <a:gd name="T15" fmla="*/ 8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97">
                      <a:moveTo>
                        <a:pt x="10" y="88"/>
                      </a:moveTo>
                      <a:cubicBezTo>
                        <a:pt x="9" y="86"/>
                        <a:pt x="8" y="83"/>
                        <a:pt x="7" y="81"/>
                      </a:cubicBezTo>
                      <a:cubicBezTo>
                        <a:pt x="0" y="49"/>
                        <a:pt x="15" y="26"/>
                        <a:pt x="35" y="5"/>
                      </a:cubicBezTo>
                      <a:cubicBezTo>
                        <a:pt x="40" y="0"/>
                        <a:pt x="43" y="2"/>
                        <a:pt x="46" y="6"/>
                      </a:cubicBezTo>
                      <a:cubicBezTo>
                        <a:pt x="51" y="12"/>
                        <a:pt x="51" y="18"/>
                        <a:pt x="51" y="25"/>
                      </a:cubicBezTo>
                      <a:cubicBezTo>
                        <a:pt x="49" y="33"/>
                        <a:pt x="47" y="41"/>
                        <a:pt x="46" y="50"/>
                      </a:cubicBezTo>
                      <a:cubicBezTo>
                        <a:pt x="42" y="59"/>
                        <a:pt x="39" y="70"/>
                        <a:pt x="34" y="79"/>
                      </a:cubicBezTo>
                      <a:cubicBezTo>
                        <a:pt x="29" y="89"/>
                        <a:pt x="22" y="97"/>
                        <a:pt x="10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7" name="Freeform 154"/>
                <p:cNvSpPr/>
                <p:nvPr/>
              </p:nvSpPr>
              <p:spPr bwMode="auto">
                <a:xfrm>
                  <a:off x="4094164" y="1735448"/>
                  <a:ext cx="1211263" cy="766763"/>
                </a:xfrm>
                <a:custGeom>
                  <a:avLst/>
                  <a:gdLst>
                    <a:gd name="T0" fmla="*/ 241 w 323"/>
                    <a:gd name="T1" fmla="*/ 0 h 204"/>
                    <a:gd name="T2" fmla="*/ 260 w 323"/>
                    <a:gd name="T3" fmla="*/ 2 h 204"/>
                    <a:gd name="T4" fmla="*/ 289 w 323"/>
                    <a:gd name="T5" fmla="*/ 32 h 204"/>
                    <a:gd name="T6" fmla="*/ 313 w 323"/>
                    <a:gd name="T7" fmla="*/ 32 h 204"/>
                    <a:gd name="T8" fmla="*/ 319 w 323"/>
                    <a:gd name="T9" fmla="*/ 38 h 204"/>
                    <a:gd name="T10" fmla="*/ 309 w 323"/>
                    <a:gd name="T11" fmla="*/ 47 h 204"/>
                    <a:gd name="T12" fmla="*/ 294 w 323"/>
                    <a:gd name="T13" fmla="*/ 101 h 204"/>
                    <a:gd name="T14" fmla="*/ 261 w 323"/>
                    <a:gd name="T15" fmla="*/ 141 h 204"/>
                    <a:gd name="T16" fmla="*/ 253 w 323"/>
                    <a:gd name="T17" fmla="*/ 145 h 204"/>
                    <a:gd name="T18" fmla="*/ 223 w 323"/>
                    <a:gd name="T19" fmla="*/ 149 h 204"/>
                    <a:gd name="T20" fmla="*/ 170 w 323"/>
                    <a:gd name="T21" fmla="*/ 185 h 204"/>
                    <a:gd name="T22" fmla="*/ 137 w 323"/>
                    <a:gd name="T23" fmla="*/ 196 h 204"/>
                    <a:gd name="T24" fmla="*/ 131 w 323"/>
                    <a:gd name="T25" fmla="*/ 192 h 204"/>
                    <a:gd name="T26" fmla="*/ 105 w 323"/>
                    <a:gd name="T27" fmla="*/ 157 h 204"/>
                    <a:gd name="T28" fmla="*/ 105 w 323"/>
                    <a:gd name="T29" fmla="*/ 133 h 204"/>
                    <a:gd name="T30" fmla="*/ 74 w 323"/>
                    <a:gd name="T31" fmla="*/ 103 h 204"/>
                    <a:gd name="T32" fmla="*/ 61 w 323"/>
                    <a:gd name="T33" fmla="*/ 94 h 204"/>
                    <a:gd name="T34" fmla="*/ 38 w 323"/>
                    <a:gd name="T35" fmla="*/ 95 h 204"/>
                    <a:gd name="T36" fmla="*/ 4 w 323"/>
                    <a:gd name="T37" fmla="*/ 80 h 204"/>
                    <a:gd name="T38" fmla="*/ 9 w 323"/>
                    <a:gd name="T39" fmla="*/ 72 h 204"/>
                    <a:gd name="T40" fmla="*/ 43 w 323"/>
                    <a:gd name="T41" fmla="*/ 45 h 204"/>
                    <a:gd name="T42" fmla="*/ 49 w 323"/>
                    <a:gd name="T43" fmla="*/ 36 h 204"/>
                    <a:gd name="T44" fmla="*/ 65 w 323"/>
                    <a:gd name="T45" fmla="*/ 36 h 204"/>
                    <a:gd name="T46" fmla="*/ 133 w 323"/>
                    <a:gd name="T47" fmla="*/ 16 h 204"/>
                    <a:gd name="T48" fmla="*/ 153 w 323"/>
                    <a:gd name="T49" fmla="*/ 8 h 204"/>
                    <a:gd name="T50" fmla="*/ 159 w 323"/>
                    <a:gd name="T51" fmla="*/ 5 h 204"/>
                    <a:gd name="T52" fmla="*/ 161 w 323"/>
                    <a:gd name="T53" fmla="*/ 6 h 204"/>
                    <a:gd name="T54" fmla="*/ 177 w 323"/>
                    <a:gd name="T55" fmla="*/ 4 h 204"/>
                    <a:gd name="T56" fmla="*/ 241 w 323"/>
                    <a:gd name="T57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23" h="204">
                      <a:moveTo>
                        <a:pt x="241" y="0"/>
                      </a:moveTo>
                      <a:cubicBezTo>
                        <a:pt x="247" y="1"/>
                        <a:pt x="254" y="1"/>
                        <a:pt x="260" y="2"/>
                      </a:cubicBezTo>
                      <a:cubicBezTo>
                        <a:pt x="270" y="12"/>
                        <a:pt x="274" y="27"/>
                        <a:pt x="289" y="32"/>
                      </a:cubicBezTo>
                      <a:cubicBezTo>
                        <a:pt x="297" y="36"/>
                        <a:pt x="305" y="32"/>
                        <a:pt x="313" y="32"/>
                      </a:cubicBezTo>
                      <a:cubicBezTo>
                        <a:pt x="316" y="33"/>
                        <a:pt x="323" y="31"/>
                        <a:pt x="319" y="38"/>
                      </a:cubicBezTo>
                      <a:cubicBezTo>
                        <a:pt x="316" y="42"/>
                        <a:pt x="312" y="45"/>
                        <a:pt x="309" y="47"/>
                      </a:cubicBezTo>
                      <a:cubicBezTo>
                        <a:pt x="289" y="61"/>
                        <a:pt x="286" y="79"/>
                        <a:pt x="294" y="101"/>
                      </a:cubicBezTo>
                      <a:cubicBezTo>
                        <a:pt x="275" y="108"/>
                        <a:pt x="260" y="117"/>
                        <a:pt x="261" y="141"/>
                      </a:cubicBezTo>
                      <a:cubicBezTo>
                        <a:pt x="261" y="142"/>
                        <a:pt x="256" y="144"/>
                        <a:pt x="253" y="145"/>
                      </a:cubicBezTo>
                      <a:cubicBezTo>
                        <a:pt x="243" y="146"/>
                        <a:pt x="232" y="145"/>
                        <a:pt x="223" y="149"/>
                      </a:cubicBezTo>
                      <a:cubicBezTo>
                        <a:pt x="204" y="158"/>
                        <a:pt x="179" y="161"/>
                        <a:pt x="170" y="185"/>
                      </a:cubicBezTo>
                      <a:cubicBezTo>
                        <a:pt x="162" y="203"/>
                        <a:pt x="152" y="204"/>
                        <a:pt x="137" y="196"/>
                      </a:cubicBezTo>
                      <a:cubicBezTo>
                        <a:pt x="135" y="195"/>
                        <a:pt x="133" y="193"/>
                        <a:pt x="131" y="192"/>
                      </a:cubicBezTo>
                      <a:cubicBezTo>
                        <a:pt x="122" y="180"/>
                        <a:pt x="104" y="175"/>
                        <a:pt x="105" y="157"/>
                      </a:cubicBezTo>
                      <a:cubicBezTo>
                        <a:pt x="110" y="149"/>
                        <a:pt x="113" y="141"/>
                        <a:pt x="105" y="133"/>
                      </a:cubicBezTo>
                      <a:cubicBezTo>
                        <a:pt x="91" y="127"/>
                        <a:pt x="88" y="109"/>
                        <a:pt x="74" y="103"/>
                      </a:cubicBezTo>
                      <a:cubicBezTo>
                        <a:pt x="69" y="100"/>
                        <a:pt x="65" y="97"/>
                        <a:pt x="61" y="94"/>
                      </a:cubicBezTo>
                      <a:cubicBezTo>
                        <a:pt x="53" y="91"/>
                        <a:pt x="46" y="92"/>
                        <a:pt x="38" y="95"/>
                      </a:cubicBezTo>
                      <a:cubicBezTo>
                        <a:pt x="22" y="102"/>
                        <a:pt x="13" y="90"/>
                        <a:pt x="4" y="80"/>
                      </a:cubicBezTo>
                      <a:cubicBezTo>
                        <a:pt x="0" y="76"/>
                        <a:pt x="6" y="74"/>
                        <a:pt x="9" y="72"/>
                      </a:cubicBezTo>
                      <a:cubicBezTo>
                        <a:pt x="30" y="75"/>
                        <a:pt x="38" y="62"/>
                        <a:pt x="43" y="45"/>
                      </a:cubicBezTo>
                      <a:cubicBezTo>
                        <a:pt x="45" y="42"/>
                        <a:pt x="47" y="39"/>
                        <a:pt x="49" y="36"/>
                      </a:cubicBezTo>
                      <a:cubicBezTo>
                        <a:pt x="54" y="36"/>
                        <a:pt x="60" y="36"/>
                        <a:pt x="65" y="36"/>
                      </a:cubicBezTo>
                      <a:cubicBezTo>
                        <a:pt x="91" y="40"/>
                        <a:pt x="114" y="34"/>
                        <a:pt x="133" y="16"/>
                      </a:cubicBezTo>
                      <a:cubicBezTo>
                        <a:pt x="139" y="11"/>
                        <a:pt x="146" y="9"/>
                        <a:pt x="153" y="8"/>
                      </a:cubicBezTo>
                      <a:cubicBezTo>
                        <a:pt x="155" y="7"/>
                        <a:pt x="157" y="6"/>
                        <a:pt x="159" y="5"/>
                      </a:cubicBezTo>
                      <a:cubicBezTo>
                        <a:pt x="159" y="5"/>
                        <a:pt x="161" y="6"/>
                        <a:pt x="161" y="6"/>
                      </a:cubicBezTo>
                      <a:cubicBezTo>
                        <a:pt x="166" y="5"/>
                        <a:pt x="172" y="5"/>
                        <a:pt x="177" y="4"/>
                      </a:cubicBezTo>
                      <a:cubicBezTo>
                        <a:pt x="198" y="3"/>
                        <a:pt x="220" y="1"/>
                        <a:pt x="2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8" name="Freeform 109"/>
                <p:cNvSpPr/>
                <p:nvPr/>
              </p:nvSpPr>
              <p:spPr bwMode="auto">
                <a:xfrm>
                  <a:off x="8027989" y="3802373"/>
                  <a:ext cx="239713" cy="311150"/>
                </a:xfrm>
                <a:custGeom>
                  <a:avLst/>
                  <a:gdLst>
                    <a:gd name="T0" fmla="*/ 64 w 64"/>
                    <a:gd name="T1" fmla="*/ 21 h 83"/>
                    <a:gd name="T2" fmla="*/ 51 w 64"/>
                    <a:gd name="T3" fmla="*/ 63 h 83"/>
                    <a:gd name="T4" fmla="*/ 23 w 64"/>
                    <a:gd name="T5" fmla="*/ 76 h 83"/>
                    <a:gd name="T6" fmla="*/ 6 w 64"/>
                    <a:gd name="T7" fmla="*/ 41 h 83"/>
                    <a:gd name="T8" fmla="*/ 48 w 64"/>
                    <a:gd name="T9" fmla="*/ 5 h 83"/>
                    <a:gd name="T10" fmla="*/ 64 w 64"/>
                    <a:gd name="T11" fmla="*/ 21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83">
                      <a:moveTo>
                        <a:pt x="64" y="21"/>
                      </a:moveTo>
                      <a:cubicBezTo>
                        <a:pt x="62" y="36"/>
                        <a:pt x="57" y="50"/>
                        <a:pt x="51" y="63"/>
                      </a:cubicBezTo>
                      <a:cubicBezTo>
                        <a:pt x="46" y="76"/>
                        <a:pt x="38" y="83"/>
                        <a:pt x="23" y="76"/>
                      </a:cubicBezTo>
                      <a:cubicBezTo>
                        <a:pt x="8" y="69"/>
                        <a:pt x="0" y="54"/>
                        <a:pt x="6" y="41"/>
                      </a:cubicBezTo>
                      <a:cubicBezTo>
                        <a:pt x="14" y="23"/>
                        <a:pt x="31" y="12"/>
                        <a:pt x="48" y="5"/>
                      </a:cubicBezTo>
                      <a:cubicBezTo>
                        <a:pt x="61" y="0"/>
                        <a:pt x="62" y="13"/>
                        <a:pt x="64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09" name="Freeform 113"/>
                <p:cNvSpPr/>
                <p:nvPr/>
              </p:nvSpPr>
              <p:spPr bwMode="auto">
                <a:xfrm>
                  <a:off x="8259764" y="3591236"/>
                  <a:ext cx="203200" cy="290513"/>
                </a:xfrm>
                <a:custGeom>
                  <a:avLst/>
                  <a:gdLst>
                    <a:gd name="T0" fmla="*/ 46 w 54"/>
                    <a:gd name="T1" fmla="*/ 33 h 77"/>
                    <a:gd name="T2" fmla="*/ 49 w 54"/>
                    <a:gd name="T3" fmla="*/ 39 h 77"/>
                    <a:gd name="T4" fmla="*/ 53 w 54"/>
                    <a:gd name="T5" fmla="*/ 55 h 77"/>
                    <a:gd name="T6" fmla="*/ 47 w 54"/>
                    <a:gd name="T7" fmla="*/ 72 h 77"/>
                    <a:gd name="T8" fmla="*/ 26 w 54"/>
                    <a:gd name="T9" fmla="*/ 68 h 77"/>
                    <a:gd name="T10" fmla="*/ 21 w 54"/>
                    <a:gd name="T11" fmla="*/ 52 h 77"/>
                    <a:gd name="T12" fmla="*/ 15 w 54"/>
                    <a:gd name="T13" fmla="*/ 39 h 77"/>
                    <a:gd name="T14" fmla="*/ 1 w 54"/>
                    <a:gd name="T15" fmla="*/ 11 h 77"/>
                    <a:gd name="T16" fmla="*/ 0 w 54"/>
                    <a:gd name="T17" fmla="*/ 3 h 77"/>
                    <a:gd name="T18" fmla="*/ 4 w 54"/>
                    <a:gd name="T19" fmla="*/ 0 h 77"/>
                    <a:gd name="T20" fmla="*/ 12 w 54"/>
                    <a:gd name="T21" fmla="*/ 0 h 77"/>
                    <a:gd name="T22" fmla="*/ 46 w 54"/>
                    <a:gd name="T23" fmla="*/ 3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77">
                      <a:moveTo>
                        <a:pt x="46" y="33"/>
                      </a:moveTo>
                      <a:cubicBezTo>
                        <a:pt x="47" y="35"/>
                        <a:pt x="48" y="37"/>
                        <a:pt x="49" y="39"/>
                      </a:cubicBezTo>
                      <a:cubicBezTo>
                        <a:pt x="50" y="44"/>
                        <a:pt x="52" y="49"/>
                        <a:pt x="53" y="55"/>
                      </a:cubicBezTo>
                      <a:cubicBezTo>
                        <a:pt x="54" y="61"/>
                        <a:pt x="53" y="68"/>
                        <a:pt x="47" y="72"/>
                      </a:cubicBezTo>
                      <a:cubicBezTo>
                        <a:pt x="39" y="77"/>
                        <a:pt x="32" y="72"/>
                        <a:pt x="26" y="68"/>
                      </a:cubicBezTo>
                      <a:cubicBezTo>
                        <a:pt x="20" y="65"/>
                        <a:pt x="16" y="59"/>
                        <a:pt x="21" y="52"/>
                      </a:cubicBezTo>
                      <a:cubicBezTo>
                        <a:pt x="26" y="44"/>
                        <a:pt x="24" y="41"/>
                        <a:pt x="15" y="39"/>
                      </a:cubicBezTo>
                      <a:cubicBezTo>
                        <a:pt x="0" y="35"/>
                        <a:pt x="13" y="17"/>
                        <a:pt x="1" y="11"/>
                      </a:cubicBezTo>
                      <a:cubicBezTo>
                        <a:pt x="0" y="8"/>
                        <a:pt x="0" y="6"/>
                        <a:pt x="0" y="3"/>
                      </a:cubicBezTo>
                      <a:cubicBezTo>
                        <a:pt x="1" y="2"/>
                        <a:pt x="2" y="1"/>
                        <a:pt x="4" y="0"/>
                      </a:cubicBezTo>
                      <a:cubicBezTo>
                        <a:pt x="7" y="0"/>
                        <a:pt x="9" y="0"/>
                        <a:pt x="12" y="0"/>
                      </a:cubicBezTo>
                      <a:cubicBezTo>
                        <a:pt x="28" y="6"/>
                        <a:pt x="33" y="24"/>
                        <a:pt x="4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0" name="Freeform 119"/>
                <p:cNvSpPr/>
                <p:nvPr/>
              </p:nvSpPr>
              <p:spPr bwMode="auto">
                <a:xfrm>
                  <a:off x="8358189" y="3934136"/>
                  <a:ext cx="115888" cy="96838"/>
                </a:xfrm>
                <a:custGeom>
                  <a:avLst/>
                  <a:gdLst>
                    <a:gd name="T0" fmla="*/ 28 w 31"/>
                    <a:gd name="T1" fmla="*/ 4 h 26"/>
                    <a:gd name="T2" fmla="*/ 6 w 31"/>
                    <a:gd name="T3" fmla="*/ 26 h 26"/>
                    <a:gd name="T4" fmla="*/ 7 w 31"/>
                    <a:gd name="T5" fmla="*/ 7 h 26"/>
                    <a:gd name="T6" fmla="*/ 28 w 31"/>
                    <a:gd name="T7" fmla="*/ 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6">
                      <a:moveTo>
                        <a:pt x="28" y="4"/>
                      </a:moveTo>
                      <a:cubicBezTo>
                        <a:pt x="31" y="22"/>
                        <a:pt x="20" y="25"/>
                        <a:pt x="6" y="26"/>
                      </a:cubicBezTo>
                      <a:cubicBezTo>
                        <a:pt x="0" y="19"/>
                        <a:pt x="1" y="13"/>
                        <a:pt x="7" y="7"/>
                      </a:cubicBezTo>
                      <a:cubicBezTo>
                        <a:pt x="13" y="1"/>
                        <a:pt x="20" y="0"/>
                        <a:pt x="2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1" name="Freeform 120"/>
                <p:cNvSpPr/>
                <p:nvPr/>
              </p:nvSpPr>
              <p:spPr bwMode="auto">
                <a:xfrm>
                  <a:off x="8256589" y="4057961"/>
                  <a:ext cx="101600" cy="112713"/>
                </a:xfrm>
                <a:custGeom>
                  <a:avLst/>
                  <a:gdLst>
                    <a:gd name="T0" fmla="*/ 20 w 27"/>
                    <a:gd name="T1" fmla="*/ 7 h 30"/>
                    <a:gd name="T2" fmla="*/ 27 w 27"/>
                    <a:gd name="T3" fmla="*/ 19 h 30"/>
                    <a:gd name="T4" fmla="*/ 15 w 27"/>
                    <a:gd name="T5" fmla="*/ 28 h 30"/>
                    <a:gd name="T6" fmla="*/ 5 w 27"/>
                    <a:gd name="T7" fmla="*/ 25 h 30"/>
                    <a:gd name="T8" fmla="*/ 6 w 27"/>
                    <a:gd name="T9" fmla="*/ 5 h 30"/>
                    <a:gd name="T10" fmla="*/ 20 w 27"/>
                    <a:gd name="T1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0">
                      <a:moveTo>
                        <a:pt x="20" y="7"/>
                      </a:moveTo>
                      <a:cubicBezTo>
                        <a:pt x="22" y="11"/>
                        <a:pt x="24" y="15"/>
                        <a:pt x="27" y="19"/>
                      </a:cubicBezTo>
                      <a:cubicBezTo>
                        <a:pt x="27" y="27"/>
                        <a:pt x="19" y="25"/>
                        <a:pt x="15" y="28"/>
                      </a:cubicBezTo>
                      <a:cubicBezTo>
                        <a:pt x="11" y="30"/>
                        <a:pt x="8" y="27"/>
                        <a:pt x="5" y="25"/>
                      </a:cubicBezTo>
                      <a:cubicBezTo>
                        <a:pt x="3" y="18"/>
                        <a:pt x="0" y="11"/>
                        <a:pt x="6" y="5"/>
                      </a:cubicBezTo>
                      <a:cubicBezTo>
                        <a:pt x="11" y="0"/>
                        <a:pt x="16" y="4"/>
                        <a:pt x="2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2" name="Freeform 144"/>
                <p:cNvSpPr/>
                <p:nvPr/>
              </p:nvSpPr>
              <p:spPr bwMode="auto">
                <a:xfrm>
                  <a:off x="3894139" y="3449948"/>
                  <a:ext cx="315913" cy="165100"/>
                </a:xfrm>
                <a:custGeom>
                  <a:avLst/>
                  <a:gdLst>
                    <a:gd name="T0" fmla="*/ 65 w 84"/>
                    <a:gd name="T1" fmla="*/ 15 h 44"/>
                    <a:gd name="T2" fmla="*/ 84 w 84"/>
                    <a:gd name="T3" fmla="*/ 19 h 44"/>
                    <a:gd name="T4" fmla="*/ 59 w 84"/>
                    <a:gd name="T5" fmla="*/ 40 h 44"/>
                    <a:gd name="T6" fmla="*/ 44 w 84"/>
                    <a:gd name="T7" fmla="*/ 36 h 44"/>
                    <a:gd name="T8" fmla="*/ 20 w 84"/>
                    <a:gd name="T9" fmla="*/ 20 h 44"/>
                    <a:gd name="T10" fmla="*/ 2 w 84"/>
                    <a:gd name="T11" fmla="*/ 0 h 44"/>
                    <a:gd name="T12" fmla="*/ 14 w 84"/>
                    <a:gd name="T13" fmla="*/ 4 h 44"/>
                    <a:gd name="T14" fmla="*/ 65 w 84"/>
                    <a:gd name="T15" fmla="*/ 1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44">
                      <a:moveTo>
                        <a:pt x="65" y="15"/>
                      </a:moveTo>
                      <a:cubicBezTo>
                        <a:pt x="72" y="17"/>
                        <a:pt x="78" y="18"/>
                        <a:pt x="84" y="19"/>
                      </a:cubicBezTo>
                      <a:cubicBezTo>
                        <a:pt x="83" y="35"/>
                        <a:pt x="76" y="44"/>
                        <a:pt x="59" y="40"/>
                      </a:cubicBezTo>
                      <a:cubicBezTo>
                        <a:pt x="55" y="36"/>
                        <a:pt x="50" y="35"/>
                        <a:pt x="44" y="36"/>
                      </a:cubicBezTo>
                      <a:cubicBezTo>
                        <a:pt x="36" y="30"/>
                        <a:pt x="27" y="26"/>
                        <a:pt x="20" y="20"/>
                      </a:cubicBezTo>
                      <a:cubicBezTo>
                        <a:pt x="13" y="15"/>
                        <a:pt x="0" y="13"/>
                        <a:pt x="2" y="0"/>
                      </a:cubicBezTo>
                      <a:cubicBezTo>
                        <a:pt x="6" y="1"/>
                        <a:pt x="10" y="3"/>
                        <a:pt x="14" y="4"/>
                      </a:cubicBezTo>
                      <a:cubicBezTo>
                        <a:pt x="30" y="14"/>
                        <a:pt x="48" y="13"/>
                        <a:pt x="6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3" name="Freeform 155"/>
                <p:cNvSpPr/>
                <p:nvPr/>
              </p:nvSpPr>
              <p:spPr bwMode="auto">
                <a:xfrm>
                  <a:off x="3357564" y="1913248"/>
                  <a:ext cx="541338" cy="201613"/>
                </a:xfrm>
                <a:custGeom>
                  <a:avLst/>
                  <a:gdLst>
                    <a:gd name="T0" fmla="*/ 117 w 144"/>
                    <a:gd name="T1" fmla="*/ 33 h 54"/>
                    <a:gd name="T2" fmla="*/ 130 w 144"/>
                    <a:gd name="T3" fmla="*/ 35 h 54"/>
                    <a:gd name="T4" fmla="*/ 144 w 144"/>
                    <a:gd name="T5" fmla="*/ 43 h 54"/>
                    <a:gd name="T6" fmla="*/ 113 w 144"/>
                    <a:gd name="T7" fmla="*/ 49 h 54"/>
                    <a:gd name="T8" fmla="*/ 101 w 144"/>
                    <a:gd name="T9" fmla="*/ 46 h 54"/>
                    <a:gd name="T10" fmla="*/ 9 w 144"/>
                    <a:gd name="T11" fmla="*/ 24 h 54"/>
                    <a:gd name="T12" fmla="*/ 1 w 144"/>
                    <a:gd name="T13" fmla="*/ 14 h 54"/>
                    <a:gd name="T14" fmla="*/ 1 w 144"/>
                    <a:gd name="T15" fmla="*/ 14 h 54"/>
                    <a:gd name="T16" fmla="*/ 49 w 144"/>
                    <a:gd name="T17" fmla="*/ 18 h 54"/>
                    <a:gd name="T18" fmla="*/ 61 w 144"/>
                    <a:gd name="T19" fmla="*/ 29 h 54"/>
                    <a:gd name="T20" fmla="*/ 117 w 144"/>
                    <a:gd name="T21" fmla="*/ 3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4" h="54">
                      <a:moveTo>
                        <a:pt x="117" y="33"/>
                      </a:moveTo>
                      <a:cubicBezTo>
                        <a:pt x="121" y="34"/>
                        <a:pt x="126" y="34"/>
                        <a:pt x="130" y="35"/>
                      </a:cubicBezTo>
                      <a:cubicBezTo>
                        <a:pt x="134" y="38"/>
                        <a:pt x="140" y="37"/>
                        <a:pt x="144" y="43"/>
                      </a:cubicBezTo>
                      <a:cubicBezTo>
                        <a:pt x="135" y="52"/>
                        <a:pt x="123" y="47"/>
                        <a:pt x="113" y="49"/>
                      </a:cubicBezTo>
                      <a:cubicBezTo>
                        <a:pt x="110" y="45"/>
                        <a:pt x="105" y="45"/>
                        <a:pt x="101" y="46"/>
                      </a:cubicBezTo>
                      <a:cubicBezTo>
                        <a:pt x="66" y="54"/>
                        <a:pt x="37" y="42"/>
                        <a:pt x="9" y="24"/>
                      </a:cubicBezTo>
                      <a:cubicBezTo>
                        <a:pt x="5" y="21"/>
                        <a:pt x="0" y="20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7" y="12"/>
                        <a:pt x="34" y="0"/>
                        <a:pt x="49" y="18"/>
                      </a:cubicBezTo>
                      <a:cubicBezTo>
                        <a:pt x="51" y="24"/>
                        <a:pt x="54" y="28"/>
                        <a:pt x="61" y="29"/>
                      </a:cubicBezTo>
                      <a:cubicBezTo>
                        <a:pt x="80" y="31"/>
                        <a:pt x="98" y="32"/>
                        <a:pt x="117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4" name="Freeform 161"/>
                <p:cNvSpPr/>
                <p:nvPr/>
              </p:nvSpPr>
              <p:spPr bwMode="auto">
                <a:xfrm>
                  <a:off x="6811964" y="2021198"/>
                  <a:ext cx="355600" cy="200025"/>
                </a:xfrm>
                <a:custGeom>
                  <a:avLst/>
                  <a:gdLst>
                    <a:gd name="T0" fmla="*/ 25 w 95"/>
                    <a:gd name="T1" fmla="*/ 53 h 53"/>
                    <a:gd name="T2" fmla="*/ 2 w 95"/>
                    <a:gd name="T3" fmla="*/ 39 h 53"/>
                    <a:gd name="T4" fmla="*/ 19 w 95"/>
                    <a:gd name="T5" fmla="*/ 21 h 53"/>
                    <a:gd name="T6" fmla="*/ 85 w 95"/>
                    <a:gd name="T7" fmla="*/ 0 h 53"/>
                    <a:gd name="T8" fmla="*/ 95 w 95"/>
                    <a:gd name="T9" fmla="*/ 1 h 53"/>
                    <a:gd name="T10" fmla="*/ 61 w 95"/>
                    <a:gd name="T11" fmla="*/ 33 h 53"/>
                    <a:gd name="T12" fmla="*/ 25 w 95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53">
                      <a:moveTo>
                        <a:pt x="25" y="53"/>
                      </a:moveTo>
                      <a:cubicBezTo>
                        <a:pt x="15" y="52"/>
                        <a:pt x="3" y="51"/>
                        <a:pt x="2" y="39"/>
                      </a:cubicBezTo>
                      <a:cubicBezTo>
                        <a:pt x="0" y="28"/>
                        <a:pt x="11" y="24"/>
                        <a:pt x="19" y="21"/>
                      </a:cubicBezTo>
                      <a:cubicBezTo>
                        <a:pt x="41" y="13"/>
                        <a:pt x="63" y="7"/>
                        <a:pt x="85" y="0"/>
                      </a:cubicBezTo>
                      <a:cubicBezTo>
                        <a:pt x="88" y="0"/>
                        <a:pt x="92" y="1"/>
                        <a:pt x="95" y="1"/>
                      </a:cubicBezTo>
                      <a:cubicBezTo>
                        <a:pt x="94" y="23"/>
                        <a:pt x="78" y="29"/>
                        <a:pt x="61" y="33"/>
                      </a:cubicBezTo>
                      <a:cubicBezTo>
                        <a:pt x="42" y="27"/>
                        <a:pt x="34" y="41"/>
                        <a:pt x="25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5" name="Freeform 210"/>
                <p:cNvSpPr/>
                <p:nvPr/>
              </p:nvSpPr>
              <p:spPr bwMode="auto">
                <a:xfrm>
                  <a:off x="8485188" y="2878448"/>
                  <a:ext cx="365125" cy="379413"/>
                </a:xfrm>
                <a:custGeom>
                  <a:avLst/>
                  <a:gdLst>
                    <a:gd name="T0" fmla="*/ 61 w 97"/>
                    <a:gd name="T1" fmla="*/ 13 h 101"/>
                    <a:gd name="T2" fmla="*/ 64 w 97"/>
                    <a:gd name="T3" fmla="*/ 11 h 101"/>
                    <a:gd name="T4" fmla="*/ 97 w 97"/>
                    <a:gd name="T5" fmla="*/ 20 h 101"/>
                    <a:gd name="T6" fmla="*/ 61 w 97"/>
                    <a:gd name="T7" fmla="*/ 69 h 101"/>
                    <a:gd name="T8" fmla="*/ 27 w 97"/>
                    <a:gd name="T9" fmla="*/ 97 h 101"/>
                    <a:gd name="T10" fmla="*/ 5 w 97"/>
                    <a:gd name="T11" fmla="*/ 92 h 101"/>
                    <a:gd name="T12" fmla="*/ 16 w 97"/>
                    <a:gd name="T13" fmla="*/ 71 h 101"/>
                    <a:gd name="T14" fmla="*/ 54 w 97"/>
                    <a:gd name="T15" fmla="*/ 32 h 101"/>
                    <a:gd name="T16" fmla="*/ 61 w 97"/>
                    <a:gd name="T17" fmla="*/ 13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01">
                      <a:moveTo>
                        <a:pt x="61" y="13"/>
                      </a:moveTo>
                      <a:cubicBezTo>
                        <a:pt x="63" y="13"/>
                        <a:pt x="63" y="12"/>
                        <a:pt x="64" y="11"/>
                      </a:cubicBezTo>
                      <a:cubicBezTo>
                        <a:pt x="87" y="0"/>
                        <a:pt x="92" y="2"/>
                        <a:pt x="97" y="20"/>
                      </a:cubicBezTo>
                      <a:cubicBezTo>
                        <a:pt x="80" y="33"/>
                        <a:pt x="70" y="51"/>
                        <a:pt x="61" y="69"/>
                      </a:cubicBezTo>
                      <a:cubicBezTo>
                        <a:pt x="53" y="83"/>
                        <a:pt x="43" y="93"/>
                        <a:pt x="27" y="97"/>
                      </a:cubicBezTo>
                      <a:cubicBezTo>
                        <a:pt x="20" y="95"/>
                        <a:pt x="10" y="101"/>
                        <a:pt x="5" y="92"/>
                      </a:cubicBezTo>
                      <a:cubicBezTo>
                        <a:pt x="0" y="81"/>
                        <a:pt x="5" y="71"/>
                        <a:pt x="16" y="71"/>
                      </a:cubicBezTo>
                      <a:cubicBezTo>
                        <a:pt x="43" y="71"/>
                        <a:pt x="49" y="52"/>
                        <a:pt x="54" y="32"/>
                      </a:cubicBezTo>
                      <a:cubicBezTo>
                        <a:pt x="56" y="25"/>
                        <a:pt x="59" y="19"/>
                        <a:pt x="6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6" name="Freeform 90"/>
                <p:cNvSpPr/>
                <p:nvPr/>
              </p:nvSpPr>
              <p:spPr bwMode="auto">
                <a:xfrm>
                  <a:off x="5434014" y="2011674"/>
                  <a:ext cx="4132262" cy="1308101"/>
                </a:xfrm>
                <a:custGeom>
                  <a:avLst/>
                  <a:gdLst>
                    <a:gd name="T0" fmla="*/ 256 w 1101"/>
                    <a:gd name="T1" fmla="*/ 59 h 348"/>
                    <a:gd name="T2" fmla="*/ 310 w 1101"/>
                    <a:gd name="T3" fmla="*/ 75 h 348"/>
                    <a:gd name="T4" fmla="*/ 274 w 1101"/>
                    <a:gd name="T5" fmla="*/ 97 h 348"/>
                    <a:gd name="T6" fmla="*/ 337 w 1101"/>
                    <a:gd name="T7" fmla="*/ 80 h 348"/>
                    <a:gd name="T8" fmla="*/ 436 w 1101"/>
                    <a:gd name="T9" fmla="*/ 73 h 348"/>
                    <a:gd name="T10" fmla="*/ 461 w 1101"/>
                    <a:gd name="T11" fmla="*/ 55 h 348"/>
                    <a:gd name="T12" fmla="*/ 487 w 1101"/>
                    <a:gd name="T13" fmla="*/ 43 h 348"/>
                    <a:gd name="T14" fmla="*/ 480 w 1101"/>
                    <a:gd name="T15" fmla="*/ 84 h 348"/>
                    <a:gd name="T16" fmla="*/ 544 w 1101"/>
                    <a:gd name="T17" fmla="*/ 53 h 348"/>
                    <a:gd name="T18" fmla="*/ 604 w 1101"/>
                    <a:gd name="T19" fmla="*/ 13 h 348"/>
                    <a:gd name="T20" fmla="*/ 608 w 1101"/>
                    <a:gd name="T21" fmla="*/ 11 h 348"/>
                    <a:gd name="T22" fmla="*/ 675 w 1101"/>
                    <a:gd name="T23" fmla="*/ 11 h 348"/>
                    <a:gd name="T24" fmla="*/ 739 w 1101"/>
                    <a:gd name="T25" fmla="*/ 27 h 348"/>
                    <a:gd name="T26" fmla="*/ 807 w 1101"/>
                    <a:gd name="T27" fmla="*/ 39 h 348"/>
                    <a:gd name="T28" fmla="*/ 861 w 1101"/>
                    <a:gd name="T29" fmla="*/ 39 h 348"/>
                    <a:gd name="T30" fmla="*/ 904 w 1101"/>
                    <a:gd name="T31" fmla="*/ 23 h 348"/>
                    <a:gd name="T32" fmla="*/ 964 w 1101"/>
                    <a:gd name="T33" fmla="*/ 51 h 348"/>
                    <a:gd name="T34" fmla="*/ 1040 w 1101"/>
                    <a:gd name="T35" fmla="*/ 55 h 348"/>
                    <a:gd name="T36" fmla="*/ 1069 w 1101"/>
                    <a:gd name="T37" fmla="*/ 62 h 348"/>
                    <a:gd name="T38" fmla="*/ 1072 w 1101"/>
                    <a:gd name="T39" fmla="*/ 119 h 348"/>
                    <a:gd name="T40" fmla="*/ 1016 w 1101"/>
                    <a:gd name="T41" fmla="*/ 122 h 348"/>
                    <a:gd name="T42" fmla="*/ 992 w 1101"/>
                    <a:gd name="T43" fmla="*/ 174 h 348"/>
                    <a:gd name="T44" fmla="*/ 984 w 1101"/>
                    <a:gd name="T45" fmla="*/ 182 h 348"/>
                    <a:gd name="T46" fmla="*/ 959 w 1101"/>
                    <a:gd name="T47" fmla="*/ 189 h 348"/>
                    <a:gd name="T48" fmla="*/ 960 w 1101"/>
                    <a:gd name="T49" fmla="*/ 167 h 348"/>
                    <a:gd name="T50" fmla="*/ 975 w 1101"/>
                    <a:gd name="T51" fmla="*/ 115 h 348"/>
                    <a:gd name="T52" fmla="*/ 904 w 1101"/>
                    <a:gd name="T53" fmla="*/ 123 h 348"/>
                    <a:gd name="T54" fmla="*/ 842 w 1101"/>
                    <a:gd name="T55" fmla="*/ 185 h 348"/>
                    <a:gd name="T56" fmla="*/ 799 w 1101"/>
                    <a:gd name="T57" fmla="*/ 221 h 348"/>
                    <a:gd name="T58" fmla="*/ 724 w 1101"/>
                    <a:gd name="T59" fmla="*/ 237 h 348"/>
                    <a:gd name="T60" fmla="*/ 669 w 1101"/>
                    <a:gd name="T61" fmla="*/ 236 h 348"/>
                    <a:gd name="T62" fmla="*/ 623 w 1101"/>
                    <a:gd name="T63" fmla="*/ 230 h 348"/>
                    <a:gd name="T64" fmla="*/ 555 w 1101"/>
                    <a:gd name="T65" fmla="*/ 295 h 348"/>
                    <a:gd name="T66" fmla="*/ 446 w 1101"/>
                    <a:gd name="T67" fmla="*/ 310 h 348"/>
                    <a:gd name="T68" fmla="*/ 372 w 1101"/>
                    <a:gd name="T69" fmla="*/ 303 h 348"/>
                    <a:gd name="T70" fmla="*/ 332 w 1101"/>
                    <a:gd name="T71" fmla="*/ 344 h 348"/>
                    <a:gd name="T72" fmla="*/ 271 w 1101"/>
                    <a:gd name="T73" fmla="*/ 295 h 348"/>
                    <a:gd name="T74" fmla="*/ 220 w 1101"/>
                    <a:gd name="T75" fmla="*/ 267 h 348"/>
                    <a:gd name="T76" fmla="*/ 199 w 1101"/>
                    <a:gd name="T77" fmla="*/ 262 h 348"/>
                    <a:gd name="T78" fmla="*/ 183 w 1101"/>
                    <a:gd name="T79" fmla="*/ 288 h 348"/>
                    <a:gd name="T80" fmla="*/ 144 w 1101"/>
                    <a:gd name="T81" fmla="*/ 246 h 348"/>
                    <a:gd name="T82" fmla="*/ 100 w 1101"/>
                    <a:gd name="T83" fmla="*/ 262 h 348"/>
                    <a:gd name="T84" fmla="*/ 12 w 1101"/>
                    <a:gd name="T85" fmla="*/ 295 h 348"/>
                    <a:gd name="T86" fmla="*/ 37 w 1101"/>
                    <a:gd name="T87" fmla="*/ 246 h 348"/>
                    <a:gd name="T88" fmla="*/ 57 w 1101"/>
                    <a:gd name="T89" fmla="*/ 211 h 348"/>
                    <a:gd name="T90" fmla="*/ 123 w 1101"/>
                    <a:gd name="T91" fmla="*/ 157 h 348"/>
                    <a:gd name="T92" fmla="*/ 152 w 1101"/>
                    <a:gd name="T93" fmla="*/ 163 h 348"/>
                    <a:gd name="T94" fmla="*/ 224 w 1101"/>
                    <a:gd name="T95" fmla="*/ 134 h 348"/>
                    <a:gd name="T96" fmla="*/ 192 w 1101"/>
                    <a:gd name="T97" fmla="*/ 126 h 348"/>
                    <a:gd name="T98" fmla="*/ 205 w 1101"/>
                    <a:gd name="T99" fmla="*/ 89 h 348"/>
                    <a:gd name="T100" fmla="*/ 165 w 1101"/>
                    <a:gd name="T101" fmla="*/ 143 h 348"/>
                    <a:gd name="T102" fmla="*/ 161 w 1101"/>
                    <a:gd name="T103" fmla="*/ 147 h 348"/>
                    <a:gd name="T104" fmla="*/ 145 w 1101"/>
                    <a:gd name="T105" fmla="*/ 146 h 348"/>
                    <a:gd name="T106" fmla="*/ 105 w 1101"/>
                    <a:gd name="T107" fmla="*/ 130 h 348"/>
                    <a:gd name="T108" fmla="*/ 124 w 1101"/>
                    <a:gd name="T109" fmla="*/ 94 h 348"/>
                    <a:gd name="T110" fmla="*/ 197 w 1101"/>
                    <a:gd name="T111" fmla="*/ 47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01" h="348">
                      <a:moveTo>
                        <a:pt x="244" y="55"/>
                      </a:moveTo>
                      <a:cubicBezTo>
                        <a:pt x="247" y="59"/>
                        <a:pt x="251" y="59"/>
                        <a:pt x="256" y="59"/>
                      </a:cubicBezTo>
                      <a:cubicBezTo>
                        <a:pt x="271" y="70"/>
                        <a:pt x="289" y="58"/>
                        <a:pt x="304" y="67"/>
                      </a:cubicBezTo>
                      <a:cubicBezTo>
                        <a:pt x="306" y="69"/>
                        <a:pt x="308" y="72"/>
                        <a:pt x="310" y="75"/>
                      </a:cubicBezTo>
                      <a:cubicBezTo>
                        <a:pt x="313" y="85"/>
                        <a:pt x="305" y="88"/>
                        <a:pt x="298" y="90"/>
                      </a:cubicBezTo>
                      <a:cubicBezTo>
                        <a:pt x="292" y="92"/>
                        <a:pt x="285" y="94"/>
                        <a:pt x="274" y="97"/>
                      </a:cubicBezTo>
                      <a:cubicBezTo>
                        <a:pt x="293" y="106"/>
                        <a:pt x="306" y="103"/>
                        <a:pt x="319" y="94"/>
                      </a:cubicBezTo>
                      <a:cubicBezTo>
                        <a:pt x="325" y="90"/>
                        <a:pt x="332" y="85"/>
                        <a:pt x="337" y="80"/>
                      </a:cubicBezTo>
                      <a:cubicBezTo>
                        <a:pt x="352" y="65"/>
                        <a:pt x="368" y="72"/>
                        <a:pt x="384" y="74"/>
                      </a:cubicBezTo>
                      <a:cubicBezTo>
                        <a:pt x="401" y="74"/>
                        <a:pt x="418" y="73"/>
                        <a:pt x="436" y="73"/>
                      </a:cubicBezTo>
                      <a:cubicBezTo>
                        <a:pt x="444" y="74"/>
                        <a:pt x="452" y="81"/>
                        <a:pt x="460" y="77"/>
                      </a:cubicBezTo>
                      <a:cubicBezTo>
                        <a:pt x="469" y="71"/>
                        <a:pt x="458" y="62"/>
                        <a:pt x="461" y="55"/>
                      </a:cubicBezTo>
                      <a:cubicBezTo>
                        <a:pt x="463" y="48"/>
                        <a:pt x="466" y="39"/>
                        <a:pt x="472" y="35"/>
                      </a:cubicBezTo>
                      <a:cubicBezTo>
                        <a:pt x="479" y="29"/>
                        <a:pt x="481" y="41"/>
                        <a:pt x="487" y="43"/>
                      </a:cubicBezTo>
                      <a:cubicBezTo>
                        <a:pt x="490" y="49"/>
                        <a:pt x="494" y="55"/>
                        <a:pt x="493" y="62"/>
                      </a:cubicBezTo>
                      <a:cubicBezTo>
                        <a:pt x="489" y="70"/>
                        <a:pt x="484" y="77"/>
                        <a:pt x="480" y="84"/>
                      </a:cubicBezTo>
                      <a:cubicBezTo>
                        <a:pt x="499" y="80"/>
                        <a:pt x="515" y="73"/>
                        <a:pt x="531" y="65"/>
                      </a:cubicBezTo>
                      <a:cubicBezTo>
                        <a:pt x="537" y="62"/>
                        <a:pt x="544" y="59"/>
                        <a:pt x="544" y="53"/>
                      </a:cubicBezTo>
                      <a:cubicBezTo>
                        <a:pt x="542" y="28"/>
                        <a:pt x="558" y="24"/>
                        <a:pt x="578" y="21"/>
                      </a:cubicBezTo>
                      <a:cubicBezTo>
                        <a:pt x="587" y="20"/>
                        <a:pt x="595" y="16"/>
                        <a:pt x="604" y="13"/>
                      </a:cubicBezTo>
                      <a:cubicBezTo>
                        <a:pt x="606" y="12"/>
                        <a:pt x="607" y="11"/>
                        <a:pt x="608" y="11"/>
                      </a:cubicBezTo>
                      <a:cubicBezTo>
                        <a:pt x="608" y="11"/>
                        <a:pt x="608" y="11"/>
                        <a:pt x="608" y="11"/>
                      </a:cubicBezTo>
                      <a:cubicBezTo>
                        <a:pt x="618" y="11"/>
                        <a:pt x="628" y="12"/>
                        <a:pt x="637" y="7"/>
                      </a:cubicBezTo>
                      <a:cubicBezTo>
                        <a:pt x="650" y="8"/>
                        <a:pt x="663" y="10"/>
                        <a:pt x="675" y="11"/>
                      </a:cubicBezTo>
                      <a:cubicBezTo>
                        <a:pt x="682" y="15"/>
                        <a:pt x="688" y="18"/>
                        <a:pt x="696" y="18"/>
                      </a:cubicBezTo>
                      <a:cubicBezTo>
                        <a:pt x="710" y="24"/>
                        <a:pt x="724" y="27"/>
                        <a:pt x="739" y="27"/>
                      </a:cubicBezTo>
                      <a:cubicBezTo>
                        <a:pt x="747" y="32"/>
                        <a:pt x="755" y="31"/>
                        <a:pt x="764" y="31"/>
                      </a:cubicBezTo>
                      <a:cubicBezTo>
                        <a:pt x="778" y="35"/>
                        <a:pt x="793" y="33"/>
                        <a:pt x="807" y="39"/>
                      </a:cubicBezTo>
                      <a:cubicBezTo>
                        <a:pt x="812" y="47"/>
                        <a:pt x="819" y="49"/>
                        <a:pt x="828" y="47"/>
                      </a:cubicBezTo>
                      <a:cubicBezTo>
                        <a:pt x="840" y="47"/>
                        <a:pt x="850" y="43"/>
                        <a:pt x="861" y="39"/>
                      </a:cubicBezTo>
                      <a:cubicBezTo>
                        <a:pt x="864" y="38"/>
                        <a:pt x="869" y="36"/>
                        <a:pt x="869" y="34"/>
                      </a:cubicBezTo>
                      <a:cubicBezTo>
                        <a:pt x="871" y="0"/>
                        <a:pt x="890" y="19"/>
                        <a:pt x="904" y="23"/>
                      </a:cubicBezTo>
                      <a:cubicBezTo>
                        <a:pt x="902" y="35"/>
                        <a:pt x="906" y="43"/>
                        <a:pt x="920" y="42"/>
                      </a:cubicBezTo>
                      <a:cubicBezTo>
                        <a:pt x="935" y="42"/>
                        <a:pt x="949" y="49"/>
                        <a:pt x="964" y="51"/>
                      </a:cubicBezTo>
                      <a:cubicBezTo>
                        <a:pt x="970" y="56"/>
                        <a:pt x="977" y="57"/>
                        <a:pt x="984" y="58"/>
                      </a:cubicBezTo>
                      <a:cubicBezTo>
                        <a:pt x="1003" y="57"/>
                        <a:pt x="1021" y="56"/>
                        <a:pt x="1040" y="55"/>
                      </a:cubicBezTo>
                      <a:cubicBezTo>
                        <a:pt x="1044" y="59"/>
                        <a:pt x="1050" y="59"/>
                        <a:pt x="1056" y="59"/>
                      </a:cubicBezTo>
                      <a:cubicBezTo>
                        <a:pt x="1060" y="60"/>
                        <a:pt x="1065" y="61"/>
                        <a:pt x="1069" y="62"/>
                      </a:cubicBezTo>
                      <a:cubicBezTo>
                        <a:pt x="1079" y="65"/>
                        <a:pt x="1095" y="55"/>
                        <a:pt x="1098" y="74"/>
                      </a:cubicBezTo>
                      <a:cubicBezTo>
                        <a:pt x="1101" y="96"/>
                        <a:pt x="1091" y="113"/>
                        <a:pt x="1072" y="119"/>
                      </a:cubicBezTo>
                      <a:cubicBezTo>
                        <a:pt x="1069" y="120"/>
                        <a:pt x="1067" y="120"/>
                        <a:pt x="1064" y="120"/>
                      </a:cubicBezTo>
                      <a:cubicBezTo>
                        <a:pt x="1048" y="121"/>
                        <a:pt x="1032" y="122"/>
                        <a:pt x="1016" y="122"/>
                      </a:cubicBezTo>
                      <a:cubicBezTo>
                        <a:pt x="1007" y="122"/>
                        <a:pt x="1002" y="126"/>
                        <a:pt x="1000" y="136"/>
                      </a:cubicBezTo>
                      <a:cubicBezTo>
                        <a:pt x="997" y="149"/>
                        <a:pt x="994" y="161"/>
                        <a:pt x="992" y="174"/>
                      </a:cubicBezTo>
                      <a:cubicBezTo>
                        <a:pt x="992" y="174"/>
                        <a:pt x="992" y="174"/>
                        <a:pt x="992" y="174"/>
                      </a:cubicBezTo>
                      <a:cubicBezTo>
                        <a:pt x="989" y="177"/>
                        <a:pt x="986" y="180"/>
                        <a:pt x="984" y="182"/>
                      </a:cubicBezTo>
                      <a:cubicBezTo>
                        <a:pt x="982" y="183"/>
                        <a:pt x="981" y="184"/>
                        <a:pt x="980" y="185"/>
                      </a:cubicBezTo>
                      <a:cubicBezTo>
                        <a:pt x="973" y="186"/>
                        <a:pt x="966" y="194"/>
                        <a:pt x="959" y="189"/>
                      </a:cubicBezTo>
                      <a:cubicBezTo>
                        <a:pt x="951" y="183"/>
                        <a:pt x="962" y="176"/>
                        <a:pt x="960" y="169"/>
                      </a:cubicBezTo>
                      <a:cubicBezTo>
                        <a:pt x="960" y="168"/>
                        <a:pt x="960" y="168"/>
                        <a:pt x="960" y="167"/>
                      </a:cubicBezTo>
                      <a:cubicBezTo>
                        <a:pt x="966" y="153"/>
                        <a:pt x="964" y="136"/>
                        <a:pt x="979" y="125"/>
                      </a:cubicBezTo>
                      <a:cubicBezTo>
                        <a:pt x="984" y="121"/>
                        <a:pt x="980" y="116"/>
                        <a:pt x="975" y="115"/>
                      </a:cubicBezTo>
                      <a:cubicBezTo>
                        <a:pt x="967" y="114"/>
                        <a:pt x="959" y="114"/>
                        <a:pt x="952" y="118"/>
                      </a:cubicBezTo>
                      <a:cubicBezTo>
                        <a:pt x="936" y="118"/>
                        <a:pt x="920" y="121"/>
                        <a:pt x="904" y="123"/>
                      </a:cubicBezTo>
                      <a:cubicBezTo>
                        <a:pt x="865" y="114"/>
                        <a:pt x="846" y="129"/>
                        <a:pt x="845" y="168"/>
                      </a:cubicBezTo>
                      <a:cubicBezTo>
                        <a:pt x="844" y="174"/>
                        <a:pt x="843" y="180"/>
                        <a:pt x="842" y="185"/>
                      </a:cubicBezTo>
                      <a:cubicBezTo>
                        <a:pt x="834" y="196"/>
                        <a:pt x="826" y="207"/>
                        <a:pt x="819" y="218"/>
                      </a:cubicBezTo>
                      <a:cubicBezTo>
                        <a:pt x="813" y="230"/>
                        <a:pt x="808" y="230"/>
                        <a:pt x="799" y="221"/>
                      </a:cubicBezTo>
                      <a:cubicBezTo>
                        <a:pt x="783" y="205"/>
                        <a:pt x="766" y="204"/>
                        <a:pt x="747" y="218"/>
                      </a:cubicBezTo>
                      <a:cubicBezTo>
                        <a:pt x="739" y="224"/>
                        <a:pt x="730" y="229"/>
                        <a:pt x="724" y="237"/>
                      </a:cubicBezTo>
                      <a:cubicBezTo>
                        <a:pt x="712" y="250"/>
                        <a:pt x="698" y="250"/>
                        <a:pt x="682" y="251"/>
                      </a:cubicBezTo>
                      <a:cubicBezTo>
                        <a:pt x="668" y="252"/>
                        <a:pt x="670" y="244"/>
                        <a:pt x="669" y="236"/>
                      </a:cubicBezTo>
                      <a:cubicBezTo>
                        <a:pt x="669" y="235"/>
                        <a:pt x="665" y="234"/>
                        <a:pt x="662" y="234"/>
                      </a:cubicBezTo>
                      <a:cubicBezTo>
                        <a:pt x="649" y="232"/>
                        <a:pt x="636" y="232"/>
                        <a:pt x="623" y="230"/>
                      </a:cubicBezTo>
                      <a:cubicBezTo>
                        <a:pt x="601" y="227"/>
                        <a:pt x="588" y="236"/>
                        <a:pt x="580" y="257"/>
                      </a:cubicBezTo>
                      <a:cubicBezTo>
                        <a:pt x="575" y="271"/>
                        <a:pt x="566" y="283"/>
                        <a:pt x="555" y="295"/>
                      </a:cubicBezTo>
                      <a:cubicBezTo>
                        <a:pt x="540" y="312"/>
                        <a:pt x="507" y="317"/>
                        <a:pt x="497" y="304"/>
                      </a:cubicBezTo>
                      <a:cubicBezTo>
                        <a:pt x="475" y="279"/>
                        <a:pt x="462" y="281"/>
                        <a:pt x="446" y="310"/>
                      </a:cubicBezTo>
                      <a:cubicBezTo>
                        <a:pt x="440" y="298"/>
                        <a:pt x="440" y="281"/>
                        <a:pt x="422" y="278"/>
                      </a:cubicBezTo>
                      <a:cubicBezTo>
                        <a:pt x="396" y="273"/>
                        <a:pt x="384" y="279"/>
                        <a:pt x="372" y="303"/>
                      </a:cubicBezTo>
                      <a:cubicBezTo>
                        <a:pt x="367" y="313"/>
                        <a:pt x="361" y="323"/>
                        <a:pt x="357" y="333"/>
                      </a:cubicBezTo>
                      <a:cubicBezTo>
                        <a:pt x="352" y="346"/>
                        <a:pt x="345" y="348"/>
                        <a:pt x="332" y="344"/>
                      </a:cubicBezTo>
                      <a:cubicBezTo>
                        <a:pt x="321" y="340"/>
                        <a:pt x="317" y="332"/>
                        <a:pt x="315" y="324"/>
                      </a:cubicBezTo>
                      <a:cubicBezTo>
                        <a:pt x="309" y="300"/>
                        <a:pt x="294" y="291"/>
                        <a:pt x="271" y="295"/>
                      </a:cubicBezTo>
                      <a:cubicBezTo>
                        <a:pt x="261" y="292"/>
                        <a:pt x="252" y="289"/>
                        <a:pt x="242" y="288"/>
                      </a:cubicBezTo>
                      <a:cubicBezTo>
                        <a:pt x="228" y="287"/>
                        <a:pt x="222" y="280"/>
                        <a:pt x="220" y="267"/>
                      </a:cubicBezTo>
                      <a:cubicBezTo>
                        <a:pt x="219" y="261"/>
                        <a:pt x="220" y="253"/>
                        <a:pt x="213" y="252"/>
                      </a:cubicBezTo>
                      <a:cubicBezTo>
                        <a:pt x="207" y="251"/>
                        <a:pt x="202" y="257"/>
                        <a:pt x="199" y="262"/>
                      </a:cubicBezTo>
                      <a:cubicBezTo>
                        <a:pt x="196" y="265"/>
                        <a:pt x="194" y="270"/>
                        <a:pt x="192" y="274"/>
                      </a:cubicBezTo>
                      <a:cubicBezTo>
                        <a:pt x="189" y="279"/>
                        <a:pt x="190" y="288"/>
                        <a:pt x="183" y="288"/>
                      </a:cubicBezTo>
                      <a:cubicBezTo>
                        <a:pt x="176" y="289"/>
                        <a:pt x="174" y="280"/>
                        <a:pt x="170" y="275"/>
                      </a:cubicBezTo>
                      <a:cubicBezTo>
                        <a:pt x="161" y="266"/>
                        <a:pt x="159" y="250"/>
                        <a:pt x="144" y="246"/>
                      </a:cubicBezTo>
                      <a:cubicBezTo>
                        <a:pt x="130" y="236"/>
                        <a:pt x="117" y="232"/>
                        <a:pt x="110" y="254"/>
                      </a:cubicBezTo>
                      <a:cubicBezTo>
                        <a:pt x="109" y="257"/>
                        <a:pt x="103" y="260"/>
                        <a:pt x="100" y="262"/>
                      </a:cubicBezTo>
                      <a:cubicBezTo>
                        <a:pt x="93" y="262"/>
                        <a:pt x="88" y="265"/>
                        <a:pt x="84" y="269"/>
                      </a:cubicBezTo>
                      <a:cubicBezTo>
                        <a:pt x="63" y="286"/>
                        <a:pt x="39" y="294"/>
                        <a:pt x="12" y="295"/>
                      </a:cubicBezTo>
                      <a:cubicBezTo>
                        <a:pt x="10" y="293"/>
                        <a:pt x="9" y="292"/>
                        <a:pt x="7" y="291"/>
                      </a:cubicBezTo>
                      <a:cubicBezTo>
                        <a:pt x="0" y="254"/>
                        <a:pt x="2" y="250"/>
                        <a:pt x="37" y="246"/>
                      </a:cubicBezTo>
                      <a:cubicBezTo>
                        <a:pt x="48" y="244"/>
                        <a:pt x="60" y="242"/>
                        <a:pt x="52" y="225"/>
                      </a:cubicBezTo>
                      <a:cubicBezTo>
                        <a:pt x="50" y="220"/>
                        <a:pt x="53" y="214"/>
                        <a:pt x="57" y="211"/>
                      </a:cubicBezTo>
                      <a:cubicBezTo>
                        <a:pt x="71" y="197"/>
                        <a:pt x="85" y="182"/>
                        <a:pt x="104" y="176"/>
                      </a:cubicBezTo>
                      <a:cubicBezTo>
                        <a:pt x="114" y="172"/>
                        <a:pt x="128" y="175"/>
                        <a:pt x="123" y="157"/>
                      </a:cubicBezTo>
                      <a:cubicBezTo>
                        <a:pt x="122" y="154"/>
                        <a:pt x="129" y="155"/>
                        <a:pt x="132" y="155"/>
                      </a:cubicBezTo>
                      <a:cubicBezTo>
                        <a:pt x="138" y="159"/>
                        <a:pt x="144" y="162"/>
                        <a:pt x="152" y="163"/>
                      </a:cubicBezTo>
                      <a:cubicBezTo>
                        <a:pt x="164" y="170"/>
                        <a:pt x="174" y="166"/>
                        <a:pt x="182" y="157"/>
                      </a:cubicBezTo>
                      <a:cubicBezTo>
                        <a:pt x="193" y="143"/>
                        <a:pt x="206" y="135"/>
                        <a:pt x="224" y="134"/>
                      </a:cubicBezTo>
                      <a:cubicBezTo>
                        <a:pt x="227" y="134"/>
                        <a:pt x="231" y="133"/>
                        <a:pt x="231" y="126"/>
                      </a:cubicBezTo>
                      <a:cubicBezTo>
                        <a:pt x="218" y="126"/>
                        <a:pt x="205" y="126"/>
                        <a:pt x="192" y="126"/>
                      </a:cubicBezTo>
                      <a:cubicBezTo>
                        <a:pt x="183" y="113"/>
                        <a:pt x="197" y="110"/>
                        <a:pt x="203" y="104"/>
                      </a:cubicBezTo>
                      <a:cubicBezTo>
                        <a:pt x="209" y="99"/>
                        <a:pt x="210" y="94"/>
                        <a:pt x="205" y="89"/>
                      </a:cubicBezTo>
                      <a:cubicBezTo>
                        <a:pt x="201" y="84"/>
                        <a:pt x="195" y="88"/>
                        <a:pt x="194" y="91"/>
                      </a:cubicBezTo>
                      <a:cubicBezTo>
                        <a:pt x="188" y="111"/>
                        <a:pt x="166" y="121"/>
                        <a:pt x="165" y="143"/>
                      </a:cubicBezTo>
                      <a:cubicBezTo>
                        <a:pt x="164" y="144"/>
                        <a:pt x="164" y="144"/>
                        <a:pt x="164" y="144"/>
                      </a:cubicBezTo>
                      <a:cubicBezTo>
                        <a:pt x="163" y="145"/>
                        <a:pt x="162" y="146"/>
                        <a:pt x="161" y="147"/>
                      </a:cubicBezTo>
                      <a:cubicBezTo>
                        <a:pt x="160" y="147"/>
                        <a:pt x="160" y="147"/>
                        <a:pt x="160" y="147"/>
                      </a:cubicBezTo>
                      <a:cubicBezTo>
                        <a:pt x="155" y="146"/>
                        <a:pt x="150" y="146"/>
                        <a:pt x="145" y="146"/>
                      </a:cubicBezTo>
                      <a:cubicBezTo>
                        <a:pt x="140" y="140"/>
                        <a:pt x="137" y="126"/>
                        <a:pt x="129" y="134"/>
                      </a:cubicBezTo>
                      <a:cubicBezTo>
                        <a:pt x="117" y="145"/>
                        <a:pt x="113" y="133"/>
                        <a:pt x="105" y="130"/>
                      </a:cubicBezTo>
                      <a:cubicBezTo>
                        <a:pt x="102" y="126"/>
                        <a:pt x="99" y="122"/>
                        <a:pt x="96" y="118"/>
                      </a:cubicBezTo>
                      <a:cubicBezTo>
                        <a:pt x="98" y="102"/>
                        <a:pt x="114" y="102"/>
                        <a:pt x="124" y="94"/>
                      </a:cubicBezTo>
                      <a:cubicBezTo>
                        <a:pt x="139" y="93"/>
                        <a:pt x="153" y="88"/>
                        <a:pt x="160" y="74"/>
                      </a:cubicBezTo>
                      <a:cubicBezTo>
                        <a:pt x="169" y="58"/>
                        <a:pt x="180" y="50"/>
                        <a:pt x="197" y="47"/>
                      </a:cubicBezTo>
                      <a:cubicBezTo>
                        <a:pt x="214" y="43"/>
                        <a:pt x="229" y="50"/>
                        <a:pt x="244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  <p:sp>
              <p:nvSpPr>
                <p:cNvPr id="117" name="Freeform 159"/>
                <p:cNvSpPr/>
                <p:nvPr/>
              </p:nvSpPr>
              <p:spPr bwMode="auto">
                <a:xfrm>
                  <a:off x="5291379" y="3016320"/>
                  <a:ext cx="1843088" cy="1984375"/>
                </a:xfrm>
                <a:custGeom>
                  <a:avLst/>
                  <a:gdLst>
                    <a:gd name="T0" fmla="*/ 311 w 491"/>
                    <a:gd name="T1" fmla="*/ 22 h 528"/>
                    <a:gd name="T2" fmla="*/ 355 w 491"/>
                    <a:gd name="T3" fmla="*/ 51 h 528"/>
                    <a:gd name="T4" fmla="*/ 372 w 491"/>
                    <a:gd name="T5" fmla="*/ 71 h 528"/>
                    <a:gd name="T6" fmla="*/ 397 w 491"/>
                    <a:gd name="T7" fmla="*/ 60 h 528"/>
                    <a:gd name="T8" fmla="*/ 412 w 491"/>
                    <a:gd name="T9" fmla="*/ 30 h 528"/>
                    <a:gd name="T10" fmla="*/ 462 w 491"/>
                    <a:gd name="T11" fmla="*/ 5 h 528"/>
                    <a:gd name="T12" fmla="*/ 486 w 491"/>
                    <a:gd name="T13" fmla="*/ 37 h 528"/>
                    <a:gd name="T14" fmla="*/ 482 w 491"/>
                    <a:gd name="T15" fmla="*/ 68 h 528"/>
                    <a:gd name="T16" fmla="*/ 487 w 491"/>
                    <a:gd name="T17" fmla="*/ 105 h 528"/>
                    <a:gd name="T18" fmla="*/ 453 w 491"/>
                    <a:gd name="T19" fmla="*/ 104 h 528"/>
                    <a:gd name="T20" fmla="*/ 442 w 491"/>
                    <a:gd name="T21" fmla="*/ 111 h 528"/>
                    <a:gd name="T22" fmla="*/ 392 w 491"/>
                    <a:gd name="T23" fmla="*/ 162 h 528"/>
                    <a:gd name="T24" fmla="*/ 323 w 491"/>
                    <a:gd name="T25" fmla="*/ 139 h 528"/>
                    <a:gd name="T26" fmla="*/ 327 w 491"/>
                    <a:gd name="T27" fmla="*/ 149 h 528"/>
                    <a:gd name="T28" fmla="*/ 347 w 491"/>
                    <a:gd name="T29" fmla="*/ 190 h 528"/>
                    <a:gd name="T30" fmla="*/ 360 w 491"/>
                    <a:gd name="T31" fmla="*/ 195 h 528"/>
                    <a:gd name="T32" fmla="*/ 388 w 491"/>
                    <a:gd name="T33" fmla="*/ 181 h 528"/>
                    <a:gd name="T34" fmla="*/ 391 w 491"/>
                    <a:gd name="T35" fmla="*/ 218 h 528"/>
                    <a:gd name="T36" fmla="*/ 379 w 491"/>
                    <a:gd name="T37" fmla="*/ 233 h 528"/>
                    <a:gd name="T38" fmla="*/ 364 w 491"/>
                    <a:gd name="T39" fmla="*/ 250 h 528"/>
                    <a:gd name="T40" fmla="*/ 359 w 491"/>
                    <a:gd name="T41" fmla="*/ 257 h 528"/>
                    <a:gd name="T42" fmla="*/ 332 w 491"/>
                    <a:gd name="T43" fmla="*/ 302 h 528"/>
                    <a:gd name="T44" fmla="*/ 345 w 491"/>
                    <a:gd name="T45" fmla="*/ 350 h 528"/>
                    <a:gd name="T46" fmla="*/ 323 w 491"/>
                    <a:gd name="T47" fmla="*/ 389 h 528"/>
                    <a:gd name="T48" fmla="*/ 304 w 491"/>
                    <a:gd name="T49" fmla="*/ 439 h 528"/>
                    <a:gd name="T50" fmla="*/ 255 w 491"/>
                    <a:gd name="T51" fmla="*/ 488 h 528"/>
                    <a:gd name="T52" fmla="*/ 230 w 491"/>
                    <a:gd name="T53" fmla="*/ 508 h 528"/>
                    <a:gd name="T54" fmla="*/ 205 w 491"/>
                    <a:gd name="T55" fmla="*/ 517 h 528"/>
                    <a:gd name="T56" fmla="*/ 200 w 491"/>
                    <a:gd name="T57" fmla="*/ 506 h 528"/>
                    <a:gd name="T58" fmla="*/ 188 w 491"/>
                    <a:gd name="T59" fmla="*/ 454 h 528"/>
                    <a:gd name="T60" fmla="*/ 184 w 491"/>
                    <a:gd name="T61" fmla="*/ 442 h 528"/>
                    <a:gd name="T62" fmla="*/ 164 w 491"/>
                    <a:gd name="T63" fmla="*/ 397 h 528"/>
                    <a:gd name="T64" fmla="*/ 160 w 491"/>
                    <a:gd name="T65" fmla="*/ 386 h 528"/>
                    <a:gd name="T66" fmla="*/ 171 w 491"/>
                    <a:gd name="T67" fmla="*/ 310 h 528"/>
                    <a:gd name="T68" fmla="*/ 171 w 491"/>
                    <a:gd name="T69" fmla="*/ 290 h 528"/>
                    <a:gd name="T70" fmla="*/ 173 w 491"/>
                    <a:gd name="T71" fmla="*/ 244 h 528"/>
                    <a:gd name="T72" fmla="*/ 172 w 491"/>
                    <a:gd name="T73" fmla="*/ 239 h 528"/>
                    <a:gd name="T74" fmla="*/ 156 w 491"/>
                    <a:gd name="T75" fmla="*/ 239 h 528"/>
                    <a:gd name="T76" fmla="*/ 144 w 491"/>
                    <a:gd name="T77" fmla="*/ 233 h 528"/>
                    <a:gd name="T78" fmla="*/ 97 w 491"/>
                    <a:gd name="T79" fmla="*/ 225 h 528"/>
                    <a:gd name="T80" fmla="*/ 80 w 491"/>
                    <a:gd name="T81" fmla="*/ 233 h 528"/>
                    <a:gd name="T82" fmla="*/ 65 w 491"/>
                    <a:gd name="T83" fmla="*/ 231 h 528"/>
                    <a:gd name="T84" fmla="*/ 44 w 491"/>
                    <a:gd name="T85" fmla="*/ 202 h 528"/>
                    <a:gd name="T86" fmla="*/ 28 w 491"/>
                    <a:gd name="T87" fmla="*/ 189 h 528"/>
                    <a:gd name="T88" fmla="*/ 16 w 491"/>
                    <a:gd name="T89" fmla="*/ 183 h 528"/>
                    <a:gd name="T90" fmla="*/ 5 w 491"/>
                    <a:gd name="T91" fmla="*/ 161 h 528"/>
                    <a:gd name="T92" fmla="*/ 15 w 491"/>
                    <a:gd name="T93" fmla="*/ 126 h 528"/>
                    <a:gd name="T94" fmla="*/ 22 w 491"/>
                    <a:gd name="T95" fmla="*/ 99 h 528"/>
                    <a:gd name="T96" fmla="*/ 88 w 491"/>
                    <a:gd name="T97" fmla="*/ 34 h 528"/>
                    <a:gd name="T98" fmla="*/ 116 w 491"/>
                    <a:gd name="T99" fmla="*/ 25 h 528"/>
                    <a:gd name="T100" fmla="*/ 124 w 491"/>
                    <a:gd name="T101" fmla="*/ 22 h 528"/>
                    <a:gd name="T102" fmla="*/ 124 w 491"/>
                    <a:gd name="T103" fmla="*/ 22 h 528"/>
                    <a:gd name="T104" fmla="*/ 156 w 491"/>
                    <a:gd name="T105" fmla="*/ 6 h 528"/>
                    <a:gd name="T106" fmla="*/ 172 w 491"/>
                    <a:gd name="T107" fmla="*/ 20 h 528"/>
                    <a:gd name="T108" fmla="*/ 253 w 491"/>
                    <a:gd name="T109" fmla="*/ 45 h 528"/>
                    <a:gd name="T110" fmla="*/ 277 w 491"/>
                    <a:gd name="T111" fmla="*/ 47 h 528"/>
                    <a:gd name="T112" fmla="*/ 300 w 491"/>
                    <a:gd name="T113" fmla="*/ 51 h 528"/>
                    <a:gd name="T114" fmla="*/ 311 w 491"/>
                    <a:gd name="T115" fmla="*/ 22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1" h="528">
                      <a:moveTo>
                        <a:pt x="311" y="22"/>
                      </a:moveTo>
                      <a:cubicBezTo>
                        <a:pt x="334" y="18"/>
                        <a:pt x="349" y="27"/>
                        <a:pt x="355" y="51"/>
                      </a:cubicBezTo>
                      <a:cubicBezTo>
                        <a:pt x="357" y="59"/>
                        <a:pt x="361" y="67"/>
                        <a:pt x="372" y="71"/>
                      </a:cubicBezTo>
                      <a:cubicBezTo>
                        <a:pt x="385" y="75"/>
                        <a:pt x="392" y="73"/>
                        <a:pt x="397" y="60"/>
                      </a:cubicBezTo>
                      <a:cubicBezTo>
                        <a:pt x="401" y="50"/>
                        <a:pt x="407" y="40"/>
                        <a:pt x="412" y="30"/>
                      </a:cubicBezTo>
                      <a:cubicBezTo>
                        <a:pt x="424" y="6"/>
                        <a:pt x="436" y="0"/>
                        <a:pt x="462" y="5"/>
                      </a:cubicBezTo>
                      <a:cubicBezTo>
                        <a:pt x="480" y="8"/>
                        <a:pt x="480" y="25"/>
                        <a:pt x="486" y="37"/>
                      </a:cubicBezTo>
                      <a:cubicBezTo>
                        <a:pt x="487" y="48"/>
                        <a:pt x="475" y="57"/>
                        <a:pt x="482" y="68"/>
                      </a:cubicBezTo>
                      <a:cubicBezTo>
                        <a:pt x="491" y="80"/>
                        <a:pt x="488" y="92"/>
                        <a:pt x="487" y="105"/>
                      </a:cubicBezTo>
                      <a:cubicBezTo>
                        <a:pt x="475" y="108"/>
                        <a:pt x="463" y="108"/>
                        <a:pt x="453" y="104"/>
                      </a:cubicBezTo>
                      <a:cubicBezTo>
                        <a:pt x="444" y="101"/>
                        <a:pt x="442" y="105"/>
                        <a:pt x="442" y="111"/>
                      </a:cubicBezTo>
                      <a:cubicBezTo>
                        <a:pt x="439" y="142"/>
                        <a:pt x="417" y="154"/>
                        <a:pt x="392" y="162"/>
                      </a:cubicBezTo>
                      <a:cubicBezTo>
                        <a:pt x="363" y="177"/>
                        <a:pt x="349" y="144"/>
                        <a:pt x="323" y="139"/>
                      </a:cubicBezTo>
                      <a:cubicBezTo>
                        <a:pt x="325" y="144"/>
                        <a:pt x="326" y="147"/>
                        <a:pt x="327" y="149"/>
                      </a:cubicBezTo>
                      <a:cubicBezTo>
                        <a:pt x="339" y="160"/>
                        <a:pt x="349" y="172"/>
                        <a:pt x="347" y="190"/>
                      </a:cubicBezTo>
                      <a:cubicBezTo>
                        <a:pt x="346" y="199"/>
                        <a:pt x="354" y="197"/>
                        <a:pt x="360" y="195"/>
                      </a:cubicBezTo>
                      <a:cubicBezTo>
                        <a:pt x="371" y="193"/>
                        <a:pt x="376" y="181"/>
                        <a:pt x="388" y="181"/>
                      </a:cubicBezTo>
                      <a:cubicBezTo>
                        <a:pt x="409" y="197"/>
                        <a:pt x="409" y="197"/>
                        <a:pt x="391" y="218"/>
                      </a:cubicBezTo>
                      <a:cubicBezTo>
                        <a:pt x="387" y="223"/>
                        <a:pt x="383" y="228"/>
                        <a:pt x="379" y="233"/>
                      </a:cubicBezTo>
                      <a:cubicBezTo>
                        <a:pt x="373" y="238"/>
                        <a:pt x="368" y="243"/>
                        <a:pt x="364" y="250"/>
                      </a:cubicBezTo>
                      <a:cubicBezTo>
                        <a:pt x="362" y="253"/>
                        <a:pt x="361" y="255"/>
                        <a:pt x="359" y="257"/>
                      </a:cubicBezTo>
                      <a:cubicBezTo>
                        <a:pt x="348" y="271"/>
                        <a:pt x="336" y="284"/>
                        <a:pt x="332" y="302"/>
                      </a:cubicBezTo>
                      <a:cubicBezTo>
                        <a:pt x="332" y="319"/>
                        <a:pt x="333" y="336"/>
                        <a:pt x="345" y="350"/>
                      </a:cubicBezTo>
                      <a:cubicBezTo>
                        <a:pt x="349" y="369"/>
                        <a:pt x="326" y="374"/>
                        <a:pt x="323" y="389"/>
                      </a:cubicBezTo>
                      <a:cubicBezTo>
                        <a:pt x="313" y="405"/>
                        <a:pt x="310" y="422"/>
                        <a:pt x="304" y="439"/>
                      </a:cubicBezTo>
                      <a:cubicBezTo>
                        <a:pt x="295" y="463"/>
                        <a:pt x="280" y="480"/>
                        <a:pt x="255" y="488"/>
                      </a:cubicBezTo>
                      <a:cubicBezTo>
                        <a:pt x="244" y="491"/>
                        <a:pt x="235" y="497"/>
                        <a:pt x="230" y="508"/>
                      </a:cubicBezTo>
                      <a:cubicBezTo>
                        <a:pt x="225" y="518"/>
                        <a:pt x="218" y="528"/>
                        <a:pt x="205" y="517"/>
                      </a:cubicBezTo>
                      <a:cubicBezTo>
                        <a:pt x="203" y="513"/>
                        <a:pt x="202" y="509"/>
                        <a:pt x="200" y="506"/>
                      </a:cubicBezTo>
                      <a:cubicBezTo>
                        <a:pt x="199" y="487"/>
                        <a:pt x="194" y="470"/>
                        <a:pt x="188" y="454"/>
                      </a:cubicBezTo>
                      <a:cubicBezTo>
                        <a:pt x="188" y="449"/>
                        <a:pt x="187" y="445"/>
                        <a:pt x="184" y="442"/>
                      </a:cubicBezTo>
                      <a:cubicBezTo>
                        <a:pt x="182" y="425"/>
                        <a:pt x="180" y="408"/>
                        <a:pt x="164" y="397"/>
                      </a:cubicBezTo>
                      <a:cubicBezTo>
                        <a:pt x="163" y="394"/>
                        <a:pt x="162" y="390"/>
                        <a:pt x="160" y="386"/>
                      </a:cubicBezTo>
                      <a:cubicBezTo>
                        <a:pt x="160" y="360"/>
                        <a:pt x="172" y="336"/>
                        <a:pt x="171" y="310"/>
                      </a:cubicBezTo>
                      <a:cubicBezTo>
                        <a:pt x="171" y="303"/>
                        <a:pt x="171" y="296"/>
                        <a:pt x="171" y="290"/>
                      </a:cubicBezTo>
                      <a:cubicBezTo>
                        <a:pt x="172" y="274"/>
                        <a:pt x="173" y="259"/>
                        <a:pt x="173" y="244"/>
                      </a:cubicBezTo>
                      <a:cubicBezTo>
                        <a:pt x="175" y="242"/>
                        <a:pt x="178" y="239"/>
                        <a:pt x="172" y="239"/>
                      </a:cubicBezTo>
                      <a:cubicBezTo>
                        <a:pt x="167" y="239"/>
                        <a:pt x="161" y="239"/>
                        <a:pt x="156" y="239"/>
                      </a:cubicBezTo>
                      <a:cubicBezTo>
                        <a:pt x="152" y="237"/>
                        <a:pt x="148" y="235"/>
                        <a:pt x="144" y="233"/>
                      </a:cubicBezTo>
                      <a:cubicBezTo>
                        <a:pt x="125" y="213"/>
                        <a:pt x="120" y="212"/>
                        <a:pt x="97" y="225"/>
                      </a:cubicBezTo>
                      <a:cubicBezTo>
                        <a:pt x="92" y="228"/>
                        <a:pt x="86" y="231"/>
                        <a:pt x="80" y="233"/>
                      </a:cubicBezTo>
                      <a:cubicBezTo>
                        <a:pt x="75" y="233"/>
                        <a:pt x="70" y="232"/>
                        <a:pt x="65" y="231"/>
                      </a:cubicBezTo>
                      <a:cubicBezTo>
                        <a:pt x="52" y="226"/>
                        <a:pt x="52" y="211"/>
                        <a:pt x="44" y="202"/>
                      </a:cubicBezTo>
                      <a:cubicBezTo>
                        <a:pt x="40" y="195"/>
                        <a:pt x="35" y="192"/>
                        <a:pt x="28" y="189"/>
                      </a:cubicBezTo>
                      <a:cubicBezTo>
                        <a:pt x="24" y="187"/>
                        <a:pt x="20" y="184"/>
                        <a:pt x="16" y="183"/>
                      </a:cubicBezTo>
                      <a:cubicBezTo>
                        <a:pt x="3" y="180"/>
                        <a:pt x="0" y="173"/>
                        <a:pt x="5" y="161"/>
                      </a:cubicBezTo>
                      <a:cubicBezTo>
                        <a:pt x="13" y="151"/>
                        <a:pt x="16" y="139"/>
                        <a:pt x="15" y="126"/>
                      </a:cubicBezTo>
                      <a:cubicBezTo>
                        <a:pt x="18" y="117"/>
                        <a:pt x="19" y="107"/>
                        <a:pt x="22" y="99"/>
                      </a:cubicBezTo>
                      <a:cubicBezTo>
                        <a:pt x="32" y="65"/>
                        <a:pt x="47" y="37"/>
                        <a:pt x="88" y="34"/>
                      </a:cubicBezTo>
                      <a:cubicBezTo>
                        <a:pt x="97" y="33"/>
                        <a:pt x="107" y="28"/>
                        <a:pt x="116" y="25"/>
                      </a:cubicBezTo>
                      <a:cubicBezTo>
                        <a:pt x="119" y="25"/>
                        <a:pt x="122" y="25"/>
                        <a:pt x="124" y="22"/>
                      </a:cubicBezTo>
                      <a:cubicBezTo>
                        <a:pt x="124" y="22"/>
                        <a:pt x="124" y="22"/>
                        <a:pt x="124" y="22"/>
                      </a:cubicBezTo>
                      <a:cubicBezTo>
                        <a:pt x="138" y="22"/>
                        <a:pt x="140" y="2"/>
                        <a:pt x="156" y="6"/>
                      </a:cubicBezTo>
                      <a:cubicBezTo>
                        <a:pt x="161" y="11"/>
                        <a:pt x="168" y="15"/>
                        <a:pt x="172" y="20"/>
                      </a:cubicBezTo>
                      <a:cubicBezTo>
                        <a:pt x="195" y="49"/>
                        <a:pt x="218" y="56"/>
                        <a:pt x="253" y="45"/>
                      </a:cubicBezTo>
                      <a:cubicBezTo>
                        <a:pt x="262" y="42"/>
                        <a:pt x="270" y="39"/>
                        <a:pt x="277" y="47"/>
                      </a:cubicBezTo>
                      <a:cubicBezTo>
                        <a:pt x="284" y="55"/>
                        <a:pt x="291" y="60"/>
                        <a:pt x="300" y="51"/>
                      </a:cubicBezTo>
                      <a:cubicBezTo>
                        <a:pt x="309" y="43"/>
                        <a:pt x="320" y="36"/>
                        <a:pt x="311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Times New Roman" panose="02020503050405090304" pitchFamily="18" charset="0"/>
                  </a:endParaRPr>
                </a:p>
              </p:txBody>
            </p:sp>
          </p:grpSp>
          <p:sp>
            <p:nvSpPr>
              <p:cNvPr id="96" name="椭圆 13"/>
              <p:cNvSpPr/>
              <p:nvPr/>
            </p:nvSpPr>
            <p:spPr>
              <a:xfrm>
                <a:off x="4057905" y="2505075"/>
                <a:ext cx="209550" cy="2095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Times New Roman" panose="02020503050405090304" pitchFamily="18" charset="0"/>
                </a:endParaRPr>
              </a:p>
            </p:txBody>
          </p:sp>
          <p:sp>
            <p:nvSpPr>
              <p:cNvPr id="97" name="椭圆 16"/>
              <p:cNvSpPr/>
              <p:nvPr/>
            </p:nvSpPr>
            <p:spPr>
              <a:xfrm>
                <a:off x="7155748" y="2704101"/>
                <a:ext cx="209550" cy="2095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Times New Roman" panose="02020503050405090304" pitchFamily="18" charset="0"/>
                </a:endParaRPr>
              </a:p>
            </p:txBody>
          </p:sp>
          <p:sp>
            <p:nvSpPr>
              <p:cNvPr id="98" name="椭圆 17"/>
              <p:cNvSpPr/>
              <p:nvPr/>
            </p:nvSpPr>
            <p:spPr>
              <a:xfrm>
                <a:off x="8647822" y="2826927"/>
                <a:ext cx="209550" cy="2095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94" name="Picture 24"/>
            <p:cNvPicPr/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60973" y="2822588"/>
              <a:ext cx="218503" cy="287324"/>
            </a:xfrm>
            <a:prstGeom prst="rect">
              <a:avLst/>
            </a:prstGeom>
            <a:grpFill/>
          </p:spPr>
        </p:pic>
      </p:grpSp>
      <p:sp>
        <p:nvSpPr>
          <p:cNvPr id="118" name="TextBox 80"/>
          <p:cNvSpPr txBox="1"/>
          <p:nvPr/>
        </p:nvSpPr>
        <p:spPr>
          <a:xfrm>
            <a:off x="3443533" y="3427844"/>
            <a:ext cx="736600" cy="18415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Cambodia</a:t>
            </a:r>
          </a:p>
        </p:txBody>
      </p:sp>
      <p:cxnSp>
        <p:nvCxnSpPr>
          <p:cNvPr id="119" name="Straight Connector 83"/>
          <p:cNvCxnSpPr/>
          <p:nvPr/>
        </p:nvCxnSpPr>
        <p:spPr>
          <a:xfrm flipV="1">
            <a:off x="2901670" y="3329768"/>
            <a:ext cx="565150" cy="37782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95"/>
          <p:cNvSpPr txBox="1"/>
          <p:nvPr/>
        </p:nvSpPr>
        <p:spPr>
          <a:xfrm>
            <a:off x="1896316" y="3125725"/>
            <a:ext cx="321310" cy="18415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USA</a:t>
            </a:r>
          </a:p>
        </p:txBody>
      </p:sp>
      <p:cxnSp>
        <p:nvCxnSpPr>
          <p:cNvPr id="121" name="Straight Connector 123"/>
          <p:cNvCxnSpPr/>
          <p:nvPr/>
        </p:nvCxnSpPr>
        <p:spPr>
          <a:xfrm>
            <a:off x="2701645" y="2640793"/>
            <a:ext cx="85725" cy="19367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2502946" y="2930385"/>
            <a:ext cx="575945" cy="18415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Sweden</a:t>
            </a:r>
          </a:p>
        </p:txBody>
      </p:sp>
      <p:sp>
        <p:nvSpPr>
          <p:cNvPr id="123" name="TextBox 107"/>
          <p:cNvSpPr txBox="1"/>
          <p:nvPr/>
        </p:nvSpPr>
        <p:spPr>
          <a:xfrm>
            <a:off x="2788079" y="3339451"/>
            <a:ext cx="669925" cy="18415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Thailand </a:t>
            </a:r>
          </a:p>
        </p:txBody>
      </p:sp>
      <p:cxnSp>
        <p:nvCxnSpPr>
          <p:cNvPr id="125" name="Straight Connector 133"/>
          <p:cNvCxnSpPr/>
          <p:nvPr/>
        </p:nvCxnSpPr>
        <p:spPr>
          <a:xfrm flipH="1" flipV="1">
            <a:off x="3549371" y="3345643"/>
            <a:ext cx="669924" cy="36830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78"/>
          <p:cNvSpPr txBox="1"/>
          <p:nvPr/>
        </p:nvSpPr>
        <p:spPr>
          <a:xfrm>
            <a:off x="3142639" y="3148623"/>
            <a:ext cx="846455" cy="18415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UNEP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-IEMP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cxnSp>
        <p:nvCxnSpPr>
          <p:cNvPr id="1024" name="Straight Connector 136"/>
          <p:cNvCxnSpPr/>
          <p:nvPr/>
        </p:nvCxnSpPr>
        <p:spPr>
          <a:xfrm flipH="1">
            <a:off x="1156735" y="3064656"/>
            <a:ext cx="786881" cy="2235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26"/>
          <p:cNvSpPr txBox="1"/>
          <p:nvPr/>
        </p:nvSpPr>
        <p:spPr>
          <a:xfrm>
            <a:off x="1022940" y="4213174"/>
            <a:ext cx="1367361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Seree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Supratid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27" name="TextBox 126"/>
          <p:cNvSpPr txBox="1"/>
          <p:nvPr/>
        </p:nvSpPr>
        <p:spPr>
          <a:xfrm>
            <a:off x="4064694" y="4716093"/>
            <a:ext cx="1287211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Chanrith</a:t>
            </a:r>
            <a:r>
              <a:rPr kumimoji="0" lang="zh-CN" alt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Ngin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28" name="TextBox 126"/>
          <p:cNvSpPr txBox="1"/>
          <p:nvPr/>
        </p:nvSpPr>
        <p:spPr>
          <a:xfrm>
            <a:off x="2165291" y="1481441"/>
            <a:ext cx="1239122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Deliang Chen</a:t>
            </a:r>
          </a:p>
        </p:txBody>
      </p:sp>
      <p:sp>
        <p:nvSpPr>
          <p:cNvPr id="1029" name="TextBox 126"/>
          <p:cNvSpPr txBox="1"/>
          <p:nvPr/>
        </p:nvSpPr>
        <p:spPr>
          <a:xfrm>
            <a:off x="156152" y="2511136"/>
            <a:ext cx="1214243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Yadu </a:t>
            </a: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Pokhrel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30" name="TextBox 126"/>
          <p:cNvSpPr txBox="1"/>
          <p:nvPr/>
        </p:nvSpPr>
        <p:spPr>
          <a:xfrm>
            <a:off x="4254164" y="1487791"/>
            <a:ext cx="1205458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Linxiu</a:t>
            </a:r>
            <a:r>
              <a:rPr kumimoji="0" lang="zh-CN" alt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Zhang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1031" name="Straight Connector 131"/>
          <p:cNvCxnSpPr/>
          <p:nvPr/>
        </p:nvCxnSpPr>
        <p:spPr>
          <a:xfrm flipH="1">
            <a:off x="3552546" y="2507443"/>
            <a:ext cx="673099" cy="57467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组合 1031"/>
          <p:cNvGrpSpPr/>
          <p:nvPr/>
        </p:nvGrpSpPr>
        <p:grpSpPr>
          <a:xfrm>
            <a:off x="1913813" y="3020222"/>
            <a:ext cx="83479" cy="83479"/>
            <a:chOff x="6016193" y="1179529"/>
            <a:chExt cx="83479" cy="83479"/>
          </a:xfrm>
        </p:grpSpPr>
        <p:sp>
          <p:nvSpPr>
            <p:cNvPr id="1033" name="泪滴形 49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34" name="椭圆 1033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grpSp>
        <p:nvGrpSpPr>
          <p:cNvPr id="1035" name="组合 1034"/>
          <p:cNvGrpSpPr/>
          <p:nvPr/>
        </p:nvGrpSpPr>
        <p:grpSpPr>
          <a:xfrm>
            <a:off x="1839994" y="3127378"/>
            <a:ext cx="83479" cy="83479"/>
            <a:chOff x="6016193" y="1179529"/>
            <a:chExt cx="83479" cy="83479"/>
          </a:xfrm>
        </p:grpSpPr>
        <p:sp>
          <p:nvSpPr>
            <p:cNvPr id="1036" name="泪滴形 92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37" name="椭圆 1036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grpSp>
        <p:nvGrpSpPr>
          <p:cNvPr id="1038" name="组合 1037"/>
          <p:cNvGrpSpPr/>
          <p:nvPr/>
        </p:nvGrpSpPr>
        <p:grpSpPr>
          <a:xfrm>
            <a:off x="2744869" y="2803526"/>
            <a:ext cx="83479" cy="83479"/>
            <a:chOff x="6016193" y="1179529"/>
            <a:chExt cx="83479" cy="83479"/>
          </a:xfrm>
        </p:grpSpPr>
        <p:sp>
          <p:nvSpPr>
            <p:cNvPr id="1039" name="泪滴形 95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40" name="椭圆 1039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grpSp>
        <p:nvGrpSpPr>
          <p:cNvPr id="1041" name="组合 1040"/>
          <p:cNvGrpSpPr/>
          <p:nvPr/>
        </p:nvGrpSpPr>
        <p:grpSpPr>
          <a:xfrm>
            <a:off x="3516394" y="3038476"/>
            <a:ext cx="83479" cy="83479"/>
            <a:chOff x="6016193" y="1179529"/>
            <a:chExt cx="83479" cy="83479"/>
          </a:xfrm>
        </p:grpSpPr>
        <p:sp>
          <p:nvSpPr>
            <p:cNvPr id="1042" name="泪滴形 98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43" name="椭圆 1042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grpSp>
        <p:nvGrpSpPr>
          <p:cNvPr id="1044" name="组合 1043"/>
          <p:cNvGrpSpPr/>
          <p:nvPr/>
        </p:nvGrpSpPr>
        <p:grpSpPr>
          <a:xfrm>
            <a:off x="3506869" y="3298826"/>
            <a:ext cx="83479" cy="83479"/>
            <a:chOff x="6016193" y="1179529"/>
            <a:chExt cx="83479" cy="83479"/>
          </a:xfrm>
        </p:grpSpPr>
        <p:sp>
          <p:nvSpPr>
            <p:cNvPr id="1045" name="泪滴形 101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46" name="椭圆 1045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grpSp>
        <p:nvGrpSpPr>
          <p:cNvPr id="1047" name="组合 1046"/>
          <p:cNvGrpSpPr/>
          <p:nvPr/>
        </p:nvGrpSpPr>
        <p:grpSpPr>
          <a:xfrm>
            <a:off x="3427494" y="3286126"/>
            <a:ext cx="83479" cy="83479"/>
            <a:chOff x="6016193" y="1179529"/>
            <a:chExt cx="83479" cy="83479"/>
          </a:xfrm>
        </p:grpSpPr>
        <p:sp>
          <p:nvSpPr>
            <p:cNvPr id="1048" name="泪滴形 104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49" name="椭圆 1048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pic>
        <p:nvPicPr>
          <p:cNvPr id="1051" name="Picture 30" descr="A close-up of a perso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b="6683"/>
          <a:stretch>
            <a:fillRect/>
          </a:stretch>
        </p:blipFill>
        <p:spPr>
          <a:xfrm>
            <a:off x="4332147" y="1788099"/>
            <a:ext cx="720000" cy="964376"/>
          </a:xfrm>
          <a:prstGeom prst="rect">
            <a:avLst/>
          </a:prstGeom>
        </p:spPr>
      </p:pic>
      <p:pic>
        <p:nvPicPr>
          <p:cNvPr id="1052" name="Picture 31" descr="A person in a suit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r="10416"/>
          <a:stretch>
            <a:fillRect/>
          </a:stretch>
        </p:blipFill>
        <p:spPr>
          <a:xfrm>
            <a:off x="2518554" y="3822679"/>
            <a:ext cx="720000" cy="914919"/>
          </a:xfrm>
          <a:prstGeom prst="rect">
            <a:avLst/>
          </a:prstGeom>
        </p:spPr>
      </p:pic>
      <p:pic>
        <p:nvPicPr>
          <p:cNvPr id="1053" name="Picture 32" descr="A person with short dark hair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9226"/>
          <a:stretch>
            <a:fillRect/>
          </a:stretch>
        </p:blipFill>
        <p:spPr>
          <a:xfrm>
            <a:off x="4225467" y="3801724"/>
            <a:ext cx="720000" cy="914919"/>
          </a:xfrm>
          <a:prstGeom prst="rect">
            <a:avLst/>
          </a:prstGeom>
        </p:spPr>
      </p:pic>
      <p:pic>
        <p:nvPicPr>
          <p:cNvPr id="1054" name="Picture 33" descr="A person wearing glasses and a black shirt&#10;&#10;Description automatically generated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r="1656" b="1"/>
          <a:stretch>
            <a:fillRect/>
          </a:stretch>
        </p:blipFill>
        <p:spPr>
          <a:xfrm>
            <a:off x="2423304" y="1733677"/>
            <a:ext cx="720000" cy="909292"/>
          </a:xfrm>
          <a:prstGeom prst="rect">
            <a:avLst/>
          </a:prstGeom>
        </p:spPr>
      </p:pic>
      <p:pic>
        <p:nvPicPr>
          <p:cNvPr id="1055" name="Picture 34" descr="A person in a suit and tie&#10;&#10;Description automatically generated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8"/>
          <a:stretch>
            <a:fillRect/>
          </a:stretch>
        </p:blipFill>
        <p:spPr>
          <a:xfrm>
            <a:off x="317709" y="2886740"/>
            <a:ext cx="720000" cy="914918"/>
          </a:xfrm>
          <a:prstGeom prst="rect">
            <a:avLst/>
          </a:prstGeom>
        </p:spPr>
      </p:pic>
      <p:sp>
        <p:nvSpPr>
          <p:cNvPr id="1056" name="椭圆 1055"/>
          <p:cNvSpPr/>
          <p:nvPr/>
        </p:nvSpPr>
        <p:spPr>
          <a:xfrm>
            <a:off x="3539963" y="3148717"/>
            <a:ext cx="37785" cy="377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grpSp>
        <p:nvGrpSpPr>
          <p:cNvPr id="1057" name="组合 1056"/>
          <p:cNvGrpSpPr/>
          <p:nvPr/>
        </p:nvGrpSpPr>
        <p:grpSpPr>
          <a:xfrm>
            <a:off x="3516941" y="3117189"/>
            <a:ext cx="83479" cy="83479"/>
            <a:chOff x="6016193" y="1179529"/>
            <a:chExt cx="83479" cy="83479"/>
          </a:xfrm>
        </p:grpSpPr>
        <p:sp>
          <p:nvSpPr>
            <p:cNvPr id="1058" name="泪滴形 98"/>
            <p:cNvSpPr/>
            <p:nvPr/>
          </p:nvSpPr>
          <p:spPr>
            <a:xfrm rot="8100000">
              <a:off x="6016193" y="1179529"/>
              <a:ext cx="83479" cy="83479"/>
            </a:xfrm>
            <a:prstGeom prst="teardrop">
              <a:avLst>
                <a:gd name="adj" fmla="val 13630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sp>
          <p:nvSpPr>
            <p:cNvPr id="1059" name="椭圆 1058"/>
            <p:cNvSpPr/>
            <p:nvPr/>
          </p:nvSpPr>
          <p:spPr>
            <a:xfrm>
              <a:off x="6039040" y="1202376"/>
              <a:ext cx="37785" cy="37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</p:grpSp>
      <p:cxnSp>
        <p:nvCxnSpPr>
          <p:cNvPr id="1060" name="Straight Connector 131"/>
          <p:cNvCxnSpPr/>
          <p:nvPr/>
        </p:nvCxnSpPr>
        <p:spPr>
          <a:xfrm flipH="1">
            <a:off x="3583740" y="3162066"/>
            <a:ext cx="190436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2" name="TextBox 126"/>
          <p:cNvSpPr txBox="1"/>
          <p:nvPr/>
        </p:nvSpPr>
        <p:spPr>
          <a:xfrm>
            <a:off x="4528496" y="3738509"/>
            <a:ext cx="2859042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Junguo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Liu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(PI)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90204"/>
                <a:ea typeface="微软雅黑"/>
              </a:rPr>
              <a:t>NCWU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063" name="Picture 2" descr="LIU Junguo - Full-Time Faculty - SUSTech丨School of Environmen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6"/>
          <a:stretch>
            <a:fillRect/>
          </a:stretch>
        </p:blipFill>
        <p:spPr bwMode="auto">
          <a:xfrm>
            <a:off x="5501328" y="2583849"/>
            <a:ext cx="12235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" name="文本框 1064"/>
          <p:cNvSpPr txBox="1"/>
          <p:nvPr/>
        </p:nvSpPr>
        <p:spPr>
          <a:xfrm>
            <a:off x="1855812" y="5379270"/>
            <a:ext cx="6097905" cy="492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hlinkClick r:id="rId12"/>
              </a:rPr>
              <a:t>http://lancang-mekong.net/Default.aspx?l=en-us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066" name="TextBox 126"/>
          <p:cNvSpPr txBox="1"/>
          <p:nvPr/>
        </p:nvSpPr>
        <p:spPr>
          <a:xfrm>
            <a:off x="-248530" y="5379470"/>
            <a:ext cx="2887712" cy="3073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Web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rPr>
              <a:t>Site: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70" name="TextBox 5"/>
          <p:cNvSpPr txBox="1"/>
          <p:nvPr/>
        </p:nvSpPr>
        <p:spPr>
          <a:xfrm>
            <a:off x="523264" y="6168143"/>
            <a:ext cx="10960444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Sponsors: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UNEP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/>
          <p:nvPr>
            <p:custDataLst>
              <p:tags r:id="rId1"/>
            </p:custDataLst>
          </p:nvPr>
        </p:nvSpPr>
        <p:spPr bwMode="auto">
          <a:xfrm>
            <a:off x="635" y="48260"/>
            <a:ext cx="901128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Arial" panose="020B0604020202020204" pitchFamily="34" charset="0"/>
                <a:ea typeface="黑体" pitchFamily="49" charset="-122"/>
                <a:sym typeface="+mn-ea"/>
              </a:rPr>
              <a:t>Project:</a:t>
            </a:r>
            <a:r>
              <a:rPr lang="zh-CN" altLang="en-US" sz="2400" dirty="0">
                <a:latin typeface="Arial" panose="020B0604020202020204" pitchFamily="34" charset="0"/>
                <a:ea typeface="黑体" pitchFamily="49" charset="-122"/>
                <a:sym typeface="+mn-ea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黑体" pitchFamily="49" charset="-122"/>
                <a:sym typeface="+mn-ea"/>
              </a:rPr>
              <a:t>Water-Food-Energy Nexus in Lancang-Mekong River Basin: Impacts of Climate Change</a:t>
            </a:r>
          </a:p>
        </p:txBody>
      </p:sp>
      <p:pic>
        <p:nvPicPr>
          <p:cNvPr id="9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7798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Group 18"/>
          <p:cNvGrpSpPr/>
          <p:nvPr/>
        </p:nvGrpSpPr>
        <p:grpSpPr>
          <a:xfrm flipV="1">
            <a:off x="48895" y="956310"/>
            <a:ext cx="12143105" cy="76200"/>
            <a:chOff x="0" y="0"/>
            <a:chExt cx="17856000" cy="36000"/>
          </a:xfrm>
        </p:grpSpPr>
        <p:sp>
          <p:nvSpPr>
            <p:cNvPr id="11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9EAD5A6-791E-5978-CAB8-1C026748108C}"/>
              </a:ext>
            </a:extLst>
          </p:cNvPr>
          <p:cNvSpPr txBox="1"/>
          <p:nvPr/>
        </p:nvSpPr>
        <p:spPr>
          <a:xfrm>
            <a:off x="6802390" y="1305410"/>
            <a:ext cx="5315838" cy="4686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1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</a:t>
            </a:r>
            <a:r>
              <a:rPr lang="en-GB" altLang="zh-CN" sz="2100" dirty="0" err="1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eveal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past climate changes and explore future climates based on high-resolution hydroclimate databases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1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C</a:t>
            </a:r>
            <a:r>
              <a:rPr lang="en-GB" altLang="zh-CN" sz="2100" dirty="0" err="1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larify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interactions and feedbacks among elements of WEF nexus</a:t>
            </a:r>
            <a:endParaRPr lang="en-GB" altLang="zh-CN" sz="21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1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stablish decision support tool for irrigation-food production-hydropower production nexus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1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</a:t>
            </a:r>
            <a:r>
              <a:rPr lang="en-GB" altLang="zh-CN" sz="2100" dirty="0" err="1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eveal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response mechanism of the nexus system to climate change</a:t>
            </a:r>
            <a:endParaRPr lang="en-GB" altLang="zh-CN" sz="21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1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D</a:t>
            </a:r>
            <a:r>
              <a:rPr lang="en-GB" altLang="zh-CN" sz="2100" dirty="0" err="1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eliver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coordinated strategies and systematic</a:t>
            </a:r>
            <a:r>
              <a:rPr lang="zh-CN" altLang="en-US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GB" altLang="zh-CN" sz="210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solutions to problems related to water, food, and energy security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0"/>
          <p:cNvSpPr/>
          <p:nvPr/>
        </p:nvSpPr>
        <p:spPr>
          <a:xfrm>
            <a:off x="715010" y="948690"/>
            <a:ext cx="10712450" cy="2760980"/>
          </a:xfrm>
          <a:prstGeom prst="roundRect">
            <a:avLst>
              <a:gd name="adj" fmla="val 0"/>
            </a:avLst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Rice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production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sensitive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climate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change,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future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yield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autumn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rice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may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low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that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dry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year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2016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Energy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demand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could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times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higher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than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that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2010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due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social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development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Water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demand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will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also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increase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~40%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compared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that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2016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times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compared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average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value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1995-2010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Water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demand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energy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section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will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surpass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irrigation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without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efficiency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improvement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Water,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food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energy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security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key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for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sustainable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development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1943" y="6359584"/>
            <a:ext cx="8029182" cy="570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Wang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Liu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*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et al. 2021.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Resources,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Conservation,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Recycling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167: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105390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380" y="3760923"/>
            <a:ext cx="3858260" cy="243713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6" cstate="hqprint"/>
          <a:srcRect l="6059" t="7644" b="10537"/>
          <a:stretch>
            <a:fillRect/>
          </a:stretch>
        </p:blipFill>
        <p:spPr>
          <a:xfrm>
            <a:off x="39053" y="3704861"/>
            <a:ext cx="3742690" cy="2544445"/>
          </a:xfrm>
          <a:prstGeom prst="rect">
            <a:avLst/>
          </a:prstGeom>
        </p:spPr>
      </p:pic>
      <p:pic>
        <p:nvPicPr>
          <p:cNvPr id="2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26880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3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/>
          <p:cNvSpPr/>
          <p:nvPr>
            <p:custDataLst>
              <p:tags r:id="rId2"/>
            </p:custDataLst>
          </p:nvPr>
        </p:nvSpPr>
        <p:spPr bwMode="auto">
          <a:xfrm>
            <a:off x="-317500" y="48260"/>
            <a:ext cx="103244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  <a:sym typeface="+mn-ea"/>
              </a:rPr>
              <a:t>Water-Energy-Food Security in the Mekong Delta Region</a:t>
            </a:r>
          </a:p>
        </p:txBody>
      </p:sp>
      <p:pic>
        <p:nvPicPr>
          <p:cNvPr id="1025" name="Picture 1" descr="page3image18267376">
            <a:extLst>
              <a:ext uri="{FF2B5EF4-FFF2-40B4-BE49-F238E27FC236}">
                <a16:creationId xmlns:a16="http://schemas.microsoft.com/office/drawing/2014/main" id="{9249CE6D-967B-8C10-122D-53436F9A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86" y="3788310"/>
            <a:ext cx="3108845" cy="20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CD37CE-5E9C-E4E3-F71E-08FF08349CF4}"/>
              </a:ext>
            </a:extLst>
          </p:cNvPr>
          <p:cNvSpPr txBox="1"/>
          <p:nvPr/>
        </p:nvSpPr>
        <p:spPr>
          <a:xfrm>
            <a:off x="3738876" y="5804767"/>
            <a:ext cx="4090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altLang="zh-CN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onceptual</a:t>
            </a:r>
            <a:r>
              <a:rPr lang="en" altLang="zh-CN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structure of integrated </a:t>
            </a:r>
          </a:p>
          <a:p>
            <a:pPr algn="ctr"/>
            <a:r>
              <a:rPr lang="en" altLang="zh-CN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management model </a:t>
            </a:r>
            <a:endParaRPr lang="en" altLang="zh-C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6030912" y="1480269"/>
            <a:ext cx="5759450" cy="404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a need to shift knowledge generation from disciplinary ‘tree’ model to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‘web’ model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generate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sustainability-relevant knowledge and solutions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Success in such a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approach requires engaging </a:t>
            </a:r>
            <a:r>
              <a:rPr lang="en-US" sz="2400" dirty="0">
                <a:latin typeface="Arial" panose="020B0604020202020204" pitchFamily="34" charset="0"/>
              </a:rPr>
              <a:t>multiple stakeholders right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start and institutions that foster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interdisciplinarity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zh-CN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2914015" y="6180455"/>
            <a:ext cx="623379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Liu J.* et al., 2019. </a:t>
            </a:r>
            <a:r>
              <a:rPr lang="en-US" sz="2000" b="1" i="1" dirty="0">
                <a:solidFill>
                  <a:srgbClr val="000090"/>
                </a:solidFill>
              </a:rPr>
              <a:t>Nature Sustainability </a:t>
            </a:r>
            <a:r>
              <a:rPr lang="en-US" sz="2000" b="1" dirty="0">
                <a:solidFill>
                  <a:srgbClr val="000090"/>
                </a:solidFill>
              </a:rPr>
              <a:t>2: 80-82 </a:t>
            </a:r>
          </a:p>
        </p:txBody>
      </p:sp>
      <p:grpSp>
        <p:nvGrpSpPr>
          <p:cNvPr id="10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11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0360" y="1129665"/>
            <a:ext cx="5530215" cy="4598035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D0748A2-D786-45DA-DE98-F139C4E8D92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Where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go: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say good-bye to “solo”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8399C-4758-1897-1238-EC1F96AB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igure 2.">
            <a:extLst>
              <a:ext uri="{FF2B5EF4-FFF2-40B4-BE49-F238E27FC236}">
                <a16:creationId xmlns:a16="http://schemas.microsoft.com/office/drawing/2014/main" id="{8C26B0BB-27CA-9FA2-EFAA-8F8918A2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80" y="3739380"/>
            <a:ext cx="3926697" cy="30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85F4E94-9629-544B-5FD3-6D84D77D8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031" y="976618"/>
            <a:ext cx="4470401" cy="2967080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8FBA2D73-967D-3672-642E-5AE877A12757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CCA1758B-4ECA-C1BD-3194-CFCAB77324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F57AC4D7-1395-A0BB-D392-7473CED1D85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Where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go: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scarcity nexus</a:t>
            </a:r>
            <a:endParaRPr lang="en-US" altLang="zh-CN" sz="4000" b="1" dirty="0">
              <a:solidFill>
                <a:schemeClr val="tx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12564A1-BEC8-EC22-E127-139A923323A1}"/>
              </a:ext>
            </a:extLst>
          </p:cNvPr>
          <p:cNvGrpSpPr/>
          <p:nvPr/>
        </p:nvGrpSpPr>
        <p:grpSpPr>
          <a:xfrm>
            <a:off x="523331" y="1682891"/>
            <a:ext cx="6166667" cy="3491772"/>
            <a:chOff x="2744940" y="4531350"/>
            <a:chExt cx="3719570" cy="2029788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7532365-6010-0772-AC8C-2C518FEF74C3}"/>
                </a:ext>
              </a:extLst>
            </p:cNvPr>
            <p:cNvGrpSpPr/>
            <p:nvPr/>
          </p:nvGrpSpPr>
          <p:grpSpPr>
            <a:xfrm>
              <a:off x="2744940" y="4531350"/>
              <a:ext cx="1132697" cy="2029787"/>
              <a:chOff x="2751236" y="4438819"/>
              <a:chExt cx="975631" cy="1748326"/>
            </a:xfrm>
          </p:grpSpPr>
          <p:sp>
            <p:nvSpPr>
              <p:cNvPr id="25" name="圆角矩形 24">
                <a:extLst>
                  <a:ext uri="{FF2B5EF4-FFF2-40B4-BE49-F238E27FC236}">
                    <a16:creationId xmlns:a16="http://schemas.microsoft.com/office/drawing/2014/main" id="{1C3A57CF-E288-93AA-E612-615D2ECEBB2D}"/>
                  </a:ext>
                </a:extLst>
              </p:cNvPr>
              <p:cNvSpPr/>
              <p:nvPr/>
            </p:nvSpPr>
            <p:spPr>
              <a:xfrm>
                <a:off x="2751236" y="4438819"/>
                <a:ext cx="975631" cy="174832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80000">
                    <a:schemeClr val="accent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Oval 4">
                <a:extLst>
                  <a:ext uri="{FF2B5EF4-FFF2-40B4-BE49-F238E27FC236}">
                    <a16:creationId xmlns:a16="http://schemas.microsoft.com/office/drawing/2014/main" id="{BB4497E9-A858-8DD2-6444-5BD491A544E7}"/>
                  </a:ext>
                </a:extLst>
              </p:cNvPr>
              <p:cNvSpPr/>
              <p:nvPr/>
            </p:nvSpPr>
            <p:spPr>
              <a:xfrm>
                <a:off x="2863562" y="4563667"/>
                <a:ext cx="750978" cy="692903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F9F57CB-C72B-4591-92C5-7D7EF6B105C0}"/>
                  </a:ext>
                </a:extLst>
              </p:cNvPr>
              <p:cNvSpPr/>
              <p:nvPr/>
            </p:nvSpPr>
            <p:spPr>
              <a:xfrm>
                <a:off x="2818607" y="5527678"/>
                <a:ext cx="840888" cy="186779"/>
              </a:xfrm>
              <a:prstGeom prst="rect">
                <a:avLst/>
              </a:prstGeom>
            </p:spPr>
            <p:txBody>
              <a:bodyPr vert="horz" wrap="square" anchor="ctr">
                <a:spAutoFit/>
              </a:bodyPr>
              <a:lstStyle/>
              <a:p>
                <a:pPr lvl="0" algn="ctr" defTabSz="1244600">
                  <a:spcBef>
                    <a:spcPct val="0"/>
                  </a:spcBef>
                </a:pPr>
                <a:r>
                  <a:rPr lang="en-US" altLang="zh-CN" sz="2800" b="1" dirty="0">
                    <a:solidFill>
                      <a:schemeClr val="accent1"/>
                    </a:solidFill>
                    <a:cs typeface="黑体"/>
                  </a:rPr>
                  <a:t>Quantity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9D47446-9622-F309-932C-623E15FDB6E8}"/>
                </a:ext>
              </a:extLst>
            </p:cNvPr>
            <p:cNvGrpSpPr/>
            <p:nvPr/>
          </p:nvGrpSpPr>
          <p:grpSpPr>
            <a:xfrm>
              <a:off x="4038386" y="4531352"/>
              <a:ext cx="1132697" cy="2029786"/>
              <a:chOff x="4080352" y="4438821"/>
              <a:chExt cx="975631" cy="1748325"/>
            </a:xfrm>
          </p:grpSpPr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56F3DEF-7CB0-ECB5-4916-84DD4E466BB5}"/>
                  </a:ext>
                </a:extLst>
              </p:cNvPr>
              <p:cNvSpPr/>
              <p:nvPr/>
            </p:nvSpPr>
            <p:spPr>
              <a:xfrm>
                <a:off x="4080352" y="4438821"/>
                <a:ext cx="975631" cy="17483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2"/>
                  </a:gs>
                  <a:gs pos="80000">
                    <a:schemeClr val="accent2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D39F3094-8D20-3294-71C2-900CF7FC826C}"/>
                  </a:ext>
                </a:extLst>
              </p:cNvPr>
              <p:cNvSpPr/>
              <p:nvPr/>
            </p:nvSpPr>
            <p:spPr>
              <a:xfrm>
                <a:off x="4192678" y="4563667"/>
                <a:ext cx="750978" cy="692903"/>
              </a:xfrm>
              <a:prstGeom prst="ellipse">
                <a:avLst/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555854A-F4CD-5735-5147-C842C03A7554}"/>
                  </a:ext>
                </a:extLst>
              </p:cNvPr>
              <p:cNvSpPr/>
              <p:nvPr/>
            </p:nvSpPr>
            <p:spPr>
              <a:xfrm>
                <a:off x="4147723" y="5527679"/>
                <a:ext cx="840888" cy="186779"/>
              </a:xfrm>
              <a:prstGeom prst="rect">
                <a:avLst/>
              </a:prstGeom>
            </p:spPr>
            <p:txBody>
              <a:bodyPr vert="horz" wrap="square" anchor="ctr">
                <a:spAutoFit/>
              </a:bodyPr>
              <a:lstStyle/>
              <a:p>
                <a:pPr lvl="0" algn="ctr" defTabSz="1244600">
                  <a:spcBef>
                    <a:spcPct val="0"/>
                  </a:spcBef>
                </a:pPr>
                <a:r>
                  <a:rPr lang="en-US" altLang="zh-CN" sz="2800" b="1" dirty="0">
                    <a:solidFill>
                      <a:schemeClr val="accent2"/>
                    </a:solidFill>
                    <a:cs typeface="黑体"/>
                  </a:rPr>
                  <a:t>Quality</a:t>
                </a:r>
                <a:endParaRPr lang="zh-CN" altLang="en-US" sz="2800" b="1" dirty="0">
                  <a:solidFill>
                    <a:schemeClr val="accent2"/>
                  </a:solidFill>
                  <a:cs typeface="黑体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D1685B0-E71C-93C3-832D-26193B6F7DE4}"/>
                </a:ext>
              </a:extLst>
            </p:cNvPr>
            <p:cNvGrpSpPr/>
            <p:nvPr/>
          </p:nvGrpSpPr>
          <p:grpSpPr>
            <a:xfrm>
              <a:off x="5324237" y="4531352"/>
              <a:ext cx="1140273" cy="2029786"/>
              <a:chOff x="5404942" y="4438821"/>
              <a:chExt cx="982159" cy="1748325"/>
            </a:xfrm>
          </p:grpSpPr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483283B6-15D8-3128-60B6-9FEC628CF3F3}"/>
                  </a:ext>
                </a:extLst>
              </p:cNvPr>
              <p:cNvSpPr/>
              <p:nvPr/>
            </p:nvSpPr>
            <p:spPr>
              <a:xfrm>
                <a:off x="5411470" y="4438821"/>
                <a:ext cx="975631" cy="17483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3"/>
                  </a:gs>
                  <a:gs pos="80000">
                    <a:sysClr val="window" lastClr="FFFFFF">
                      <a:alpha val="0"/>
                    </a:sys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Oval 9">
                <a:extLst>
                  <a:ext uri="{FF2B5EF4-FFF2-40B4-BE49-F238E27FC236}">
                    <a16:creationId xmlns:a16="http://schemas.microsoft.com/office/drawing/2014/main" id="{BAEBFB7B-E224-B82F-4BC0-DDA0C529EDD3}"/>
                  </a:ext>
                </a:extLst>
              </p:cNvPr>
              <p:cNvSpPr/>
              <p:nvPr/>
            </p:nvSpPr>
            <p:spPr>
              <a:xfrm>
                <a:off x="5523796" y="4566159"/>
                <a:ext cx="750978" cy="706732"/>
              </a:xfrm>
              <a:prstGeom prst="ellipse">
                <a:avLst/>
              </a:pr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4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E1252AA-95B2-A31A-CC43-A69C78CA7551}"/>
                  </a:ext>
                </a:extLst>
              </p:cNvPr>
              <p:cNvSpPr/>
              <p:nvPr/>
            </p:nvSpPr>
            <p:spPr>
              <a:xfrm>
                <a:off x="5404942" y="5488993"/>
                <a:ext cx="975631" cy="261976"/>
              </a:xfrm>
              <a:prstGeom prst="rect">
                <a:avLst/>
              </a:prstGeom>
            </p:spPr>
            <p:txBody>
              <a:bodyPr vert="horz" wrap="square" anchor="ctr">
                <a:spAutoFit/>
              </a:bodyPr>
              <a:lstStyle/>
              <a:p>
                <a:pPr lvl="0" algn="ctr" defTabSz="1244600">
                  <a:spcBef>
                    <a:spcPct val="0"/>
                  </a:spcBef>
                </a:pPr>
                <a:r>
                  <a:rPr lang="en-US" altLang="zh-CN" sz="2800" b="1" dirty="0">
                    <a:solidFill>
                      <a:schemeClr val="accent6">
                        <a:lumMod val="50000"/>
                      </a:schemeClr>
                    </a:solidFill>
                    <a:cs typeface="黑体"/>
                  </a:rPr>
                  <a:t>Ecosystem</a:t>
                </a:r>
                <a:endParaRPr lang="zh-CN" altLang="en-US" sz="2800" b="1" dirty="0">
                  <a:solidFill>
                    <a:schemeClr val="accent6">
                      <a:lumMod val="50000"/>
                    </a:schemeClr>
                  </a:solidFill>
                  <a:cs typeface="黑体"/>
                </a:endParaRPr>
              </a:p>
            </p:txBody>
          </p:sp>
        </p:grp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6F27A79-1A95-51C2-7EC1-697F436D82C5}"/>
              </a:ext>
            </a:extLst>
          </p:cNvPr>
          <p:cNvSpPr/>
          <p:nvPr/>
        </p:nvSpPr>
        <p:spPr>
          <a:xfrm>
            <a:off x="-2430648" y="5931038"/>
            <a:ext cx="10913422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 J., Liu Q., Yang H., 2016. </a:t>
            </a:r>
            <a:r>
              <a:rPr lang="en" altLang="zh-CN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Ecological Indicator 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60: 434-441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E880459-9669-38F6-155E-56371CACA065}"/>
              </a:ext>
            </a:extLst>
          </p:cNvPr>
          <p:cNvSpPr/>
          <p:nvPr/>
        </p:nvSpPr>
        <p:spPr>
          <a:xfrm>
            <a:off x="0" y="6540959"/>
            <a:ext cx="10913422" cy="70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>
              <a:lnSpc>
                <a:spcPct val="107000"/>
              </a:lnSpc>
              <a:spcAft>
                <a:spcPts val="800"/>
              </a:spcAft>
            </a:pP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et</a:t>
            </a:r>
            <a:r>
              <a:rPr lang="zh-CN" altLang="en-US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22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. </a:t>
            </a:r>
            <a:r>
              <a:rPr lang="en-US" altLang="zh-CN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Environmental</a:t>
            </a:r>
            <a:r>
              <a:rPr lang="zh-CN" altLang="en-US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Research</a:t>
            </a:r>
            <a:r>
              <a:rPr lang="zh-CN" altLang="en-US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Letters</a:t>
            </a:r>
            <a:r>
              <a:rPr lang="zh-CN" altLang="en-US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17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: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104056</a:t>
            </a:r>
            <a:endParaRPr lang="en" altLang="zh-CN" sz="16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  <a:p>
            <a:pPr indent="306070">
              <a:lnSpc>
                <a:spcPct val="107000"/>
              </a:lnSpc>
              <a:spcAft>
                <a:spcPts val="800"/>
              </a:spcAft>
            </a:pPr>
            <a:endParaRPr lang="en" altLang="zh-CN" sz="16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C56552B-F26B-CE46-86E7-0E7AE2D9A98D}"/>
              </a:ext>
            </a:extLst>
          </p:cNvPr>
          <p:cNvSpPr/>
          <p:nvPr/>
        </p:nvSpPr>
        <p:spPr>
          <a:xfrm>
            <a:off x="0" y="6249174"/>
            <a:ext cx="10913422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>
              <a:lnSpc>
                <a:spcPct val="107000"/>
              </a:lnSpc>
              <a:spcAft>
                <a:spcPts val="800"/>
              </a:spcAft>
            </a:pP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et</a:t>
            </a:r>
            <a:r>
              <a:rPr lang="zh-CN" altLang="en-US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17.</a:t>
            </a:r>
            <a:r>
              <a:rPr lang="en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Earth's future </a:t>
            </a:r>
            <a:r>
              <a:rPr lang="en-US" altLang="zh-CN" sz="16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5 (6), 545-559</a:t>
            </a:r>
            <a:endParaRPr lang="en" altLang="zh-CN" sz="16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5A857C6-ED0E-C7EC-0827-45A0F3F99AB7}"/>
              </a:ext>
            </a:extLst>
          </p:cNvPr>
          <p:cNvSpPr/>
          <p:nvPr/>
        </p:nvSpPr>
        <p:spPr>
          <a:xfrm>
            <a:off x="1089746" y="4494290"/>
            <a:ext cx="5033839" cy="1390637"/>
          </a:xfrm>
          <a:prstGeom prst="rect">
            <a:avLst/>
          </a:prstGeom>
        </p:spPr>
        <p:txBody>
          <a:bodyPr vert="horz" wrap="square" anchor="ctr">
            <a:spAutoFit/>
          </a:bodyPr>
          <a:lstStyle/>
          <a:p>
            <a:pPr lvl="0" algn="ctr" defTabSz="1244600">
              <a:lnSpc>
                <a:spcPct val="110000"/>
              </a:lnSpc>
              <a:spcBef>
                <a:spcPct val="0"/>
              </a:spcBef>
            </a:pP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Quantity-induced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water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scarcity</a:t>
            </a:r>
          </a:p>
          <a:p>
            <a:pPr algn="ctr" defTabSz="1244600">
              <a:lnSpc>
                <a:spcPct val="110000"/>
              </a:lnSpc>
              <a:spcBef>
                <a:spcPct val="0"/>
              </a:spcBef>
            </a:pP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Quality-induced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water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scarcity</a:t>
            </a:r>
          </a:p>
          <a:p>
            <a:pPr algn="ctr" defTabSz="1244600">
              <a:lnSpc>
                <a:spcPct val="110000"/>
              </a:lnSpc>
              <a:spcBef>
                <a:spcPct val="0"/>
              </a:spcBef>
            </a:pP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Ecological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water</a:t>
            </a:r>
            <a:r>
              <a:rPr lang="zh-CN" altLang="en-US" sz="2600" b="1" dirty="0">
                <a:solidFill>
                  <a:srgbClr val="C00000"/>
                </a:solidFill>
                <a:cs typeface="黑体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cs typeface="黑体"/>
              </a:rPr>
              <a:t>scarcity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8DE9F0F-E9E0-7FFB-66BD-DAD7E978928C}"/>
              </a:ext>
            </a:extLst>
          </p:cNvPr>
          <p:cNvSpPr txBox="1"/>
          <p:nvPr/>
        </p:nvSpPr>
        <p:spPr>
          <a:xfrm>
            <a:off x="68580" y="1055610"/>
            <a:ext cx="889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Three-dimensional Water Scarcity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Assessment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62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2C6B-1030-B99F-DEC5-879720475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A277B923-F320-BD28-07D5-F05D4F970010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EFC6C847-9855-5725-6E16-C255D76C0A7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316729EB-01A0-3196-A038-87DA09D40E5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Where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go: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water nexus</a:t>
            </a:r>
            <a:endParaRPr lang="en-US" altLang="zh-CN" sz="4000" b="1" dirty="0">
              <a:solidFill>
                <a:schemeClr val="tx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CC77BE6-F02D-47C7-D798-3C97F22D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74" y="1127615"/>
            <a:ext cx="8335025" cy="46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9E69E7-A9A1-2C51-50CC-40C23BA73813}"/>
              </a:ext>
            </a:extLst>
          </p:cNvPr>
          <p:cNvSpPr txBox="1"/>
          <p:nvPr/>
        </p:nvSpPr>
        <p:spPr>
          <a:xfrm>
            <a:off x="0" y="6053965"/>
            <a:ext cx="12143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</a:rPr>
              <a:t>Water-Food-Energy Nexus for Sustainable Development 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8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ChangeArrowheads="1"/>
          </p:cNvSpPr>
          <p:nvPr/>
        </p:nvSpPr>
        <p:spPr bwMode="auto">
          <a:xfrm>
            <a:off x="1736134" y="6551460"/>
            <a:ext cx="872045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808080"/>
                </a:solidFill>
              </a:rPr>
              <a:t>Source: </a:t>
            </a:r>
            <a:r>
              <a:rPr lang="en-US" altLang="zh-CN" sz="1400" dirty="0">
                <a:solidFill>
                  <a:srgbClr val="808080"/>
                </a:solidFill>
              </a:rPr>
              <a:t>World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Water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Development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Report,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2024/</a:t>
            </a:r>
            <a:r>
              <a:rPr lang="en-GB" sz="1400" dirty="0">
                <a:solidFill>
                  <a:srgbClr val="808080"/>
                </a:solidFill>
              </a:rPr>
              <a:t>UN World Food Programme 20</a:t>
            </a:r>
            <a:r>
              <a:rPr lang="en-US" altLang="zh-CN" sz="1400" dirty="0">
                <a:solidFill>
                  <a:srgbClr val="808080"/>
                </a:solidFill>
              </a:rPr>
              <a:t>24</a:t>
            </a:r>
            <a:r>
              <a:rPr lang="en-GB" sz="1400" dirty="0">
                <a:solidFill>
                  <a:srgbClr val="808080"/>
                </a:solidFill>
              </a:rPr>
              <a:t> / </a:t>
            </a:r>
            <a:r>
              <a:rPr lang="en-US" altLang="zh-CN" sz="1400" dirty="0">
                <a:solidFill>
                  <a:srgbClr val="808080"/>
                </a:solidFill>
              </a:rPr>
              <a:t>IEA,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2024/NOAA,</a:t>
            </a:r>
            <a:r>
              <a:rPr lang="zh-CN" altLang="en-US" sz="1400" dirty="0">
                <a:solidFill>
                  <a:srgbClr val="808080"/>
                </a:solidFill>
              </a:rPr>
              <a:t> </a:t>
            </a:r>
            <a:r>
              <a:rPr lang="en-US" altLang="zh-CN" sz="1400" dirty="0">
                <a:solidFill>
                  <a:srgbClr val="808080"/>
                </a:solidFill>
              </a:rPr>
              <a:t>2024</a:t>
            </a:r>
            <a:endParaRPr lang="en-GB" sz="1400" dirty="0">
              <a:solidFill>
                <a:srgbClr val="80808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61975" y="4368165"/>
            <a:ext cx="898969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Aft>
                <a:spcPct val="20000"/>
              </a:spcAft>
              <a:buClrTx/>
              <a:buSzTx/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Currently, 746 million people without access to electricity</a:t>
            </a:r>
          </a:p>
          <a:p>
            <a:pPr algn="l" fontAlgn="base">
              <a:spcAft>
                <a:spcPct val="20000"/>
              </a:spcAft>
              <a:buClrTx/>
              <a:buSzTx/>
              <a:buFontTx/>
              <a:buChar char="•"/>
            </a:pP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number without access would be 2.2 billion in 2030</a:t>
            </a:r>
          </a:p>
        </p:txBody>
      </p:sp>
      <p:sp>
        <p:nvSpPr>
          <p:cNvPr id="5125" name="Rectangle 5"/>
          <p:cNvSpPr/>
          <p:nvPr/>
        </p:nvSpPr>
        <p:spPr bwMode="auto">
          <a:xfrm>
            <a:off x="1856740" y="3302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CN" sz="2800" b="1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Water, Food, Energy, and Carbon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561975" y="3054350"/>
            <a:ext cx="907859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Aft>
                <a:spcPct val="20000"/>
              </a:spcAft>
              <a:buClrTx/>
              <a:buSzTx/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783 million people face chronic hunger</a:t>
            </a:r>
          </a:p>
          <a:p>
            <a:pPr algn="l" fontAlgn="base">
              <a:spcAft>
                <a:spcPct val="20000"/>
              </a:spcAft>
              <a:buClrTx/>
              <a:buSzTx/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281.6 million people in 2023 faced high levels of acute insecurity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62610" y="5691505"/>
            <a:ext cx="898906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705" indent="-179705">
              <a:spcAft>
                <a:spcPct val="20000"/>
              </a:spcAft>
              <a:buFontTx/>
              <a:buChar char="•"/>
            </a:pP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2023, global levels of the greenhouse gas rose to 419 parts per million, around 50 percent more than before the Industrial Revolution</a:t>
            </a: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39" name="文本框 38"/>
          <p:cNvSpPr txBox="1"/>
          <p:nvPr>
            <p:custDataLst>
              <p:tags r:id="rId2"/>
            </p:custDataLst>
          </p:nvPr>
        </p:nvSpPr>
        <p:spPr>
          <a:xfrm>
            <a:off x="6179185" y="1846580"/>
            <a:ext cx="1645285" cy="35306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ctr"/>
            <a:r>
              <a:rPr lang="zh-CN" altLang="en-US" spc="30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思源黑体 CN Bold" panose="020B0800000000000000" charset="-122"/>
              </a:rPr>
              <a:t>添加小标题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562610" y="1437005"/>
            <a:ext cx="9300210" cy="104521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world’s population experienced severe water scarcity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billion people still live without access to safely managed drinking water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buFontTx/>
              <a:buChar char="•"/>
            </a:pPr>
            <a:r>
              <a:rPr lang="zh-CN" altLang="en-US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dirty="0">
                <a:solidFill>
                  <a:srgbClr val="0F1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billion lack access to safely managed sanitation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62610" y="975360"/>
            <a:ext cx="9345930" cy="460375"/>
          </a:xfrm>
          <a:prstGeom prst="rect">
            <a:avLst/>
          </a:prstGeom>
          <a:gradFill>
            <a:gsLst>
              <a:gs pos="44000">
                <a:srgbClr val="A7CAD8"/>
              </a:gs>
              <a:gs pos="98000">
                <a:schemeClr val="bg1"/>
              </a:gs>
              <a:gs pos="3000">
                <a:srgbClr val="89B8CA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security: </a:t>
            </a:r>
          </a:p>
        </p:txBody>
      </p:sp>
      <p:sp>
        <p:nvSpPr>
          <p:cNvPr id="42" name="文本框 41"/>
          <p:cNvSpPr txBox="1"/>
          <p:nvPr>
            <p:custDataLst>
              <p:tags r:id="rId3"/>
            </p:custDataLst>
          </p:nvPr>
        </p:nvSpPr>
        <p:spPr>
          <a:xfrm>
            <a:off x="561975" y="2595880"/>
            <a:ext cx="9345930" cy="460375"/>
          </a:xfrm>
          <a:prstGeom prst="rect">
            <a:avLst/>
          </a:prstGeom>
          <a:gradFill>
            <a:gsLst>
              <a:gs pos="44000">
                <a:schemeClr val="accent4">
                  <a:lumMod val="20000"/>
                  <a:lumOff val="80000"/>
                </a:schemeClr>
              </a:gs>
              <a:gs pos="98000">
                <a:schemeClr val="bg1"/>
              </a:gs>
              <a:gs pos="3000">
                <a:schemeClr val="accent4">
                  <a:lumMod val="40000"/>
                  <a:lumOff val="60000"/>
                </a:schemeClr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security: </a:t>
            </a: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561975" y="3922395"/>
            <a:ext cx="9345930" cy="460375"/>
          </a:xfrm>
          <a:prstGeom prst="rect">
            <a:avLst/>
          </a:prstGeom>
          <a:gradFill>
            <a:gsLst>
              <a:gs pos="44000">
                <a:schemeClr val="accent6">
                  <a:lumMod val="20000"/>
                  <a:lumOff val="80000"/>
                </a:schemeClr>
              </a:gs>
              <a:gs pos="98000">
                <a:schemeClr val="bg1"/>
              </a:gs>
              <a:gs pos="3000">
                <a:schemeClr val="accent6">
                  <a:lumMod val="40000"/>
                  <a:lumOff val="60000"/>
                </a:schemeClr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security: </a:t>
            </a:r>
          </a:p>
        </p:txBody>
      </p:sp>
      <p:sp>
        <p:nvSpPr>
          <p:cNvPr id="44" name="文本框 43"/>
          <p:cNvSpPr txBox="1"/>
          <p:nvPr>
            <p:custDataLst>
              <p:tags r:id="rId5"/>
            </p:custDataLst>
          </p:nvPr>
        </p:nvSpPr>
        <p:spPr>
          <a:xfrm>
            <a:off x="516255" y="5236845"/>
            <a:ext cx="9345930" cy="460375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98000">
                <a:schemeClr val="bg1"/>
              </a:gs>
              <a:gs pos="3000">
                <a:schemeClr val="accent2">
                  <a:lumMod val="40000"/>
                  <a:lumOff val="60000"/>
                </a:schemeClr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security: </a:t>
            </a:r>
          </a:p>
        </p:txBody>
      </p:sp>
      <p:pic>
        <p:nvPicPr>
          <p:cNvPr id="5132" name="Picture 12"/>
          <p:cNvPicPr>
            <a:picLocks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551670" y="1223645"/>
            <a:ext cx="180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thumbnail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551670" y="2795905"/>
            <a:ext cx="180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arthHands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51670" y="4138930"/>
            <a:ext cx="180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/>
          <p:cNvPicPr/>
          <p:nvPr/>
        </p:nvPicPr>
        <p:blipFill>
          <a:blip r:embed="rId13"/>
          <a:stretch>
            <a:fillRect/>
          </a:stretch>
        </p:blipFill>
        <p:spPr>
          <a:xfrm>
            <a:off x="9551670" y="5481955"/>
            <a:ext cx="180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CB67-7C0C-3F41-27CE-84D5CFC4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7597D2A0-2DDB-A373-EB88-CE95A7ECBD47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1A40BADA-EF2C-AF54-6DA7-68A6A9E63E8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C5F785E4-1FE6-DA9A-BC45-FD8591214BD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Where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go: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institute nexus</a:t>
            </a:r>
            <a:endParaRPr lang="en-US" altLang="zh-CN" sz="4000" b="1" dirty="0">
              <a:solidFill>
                <a:schemeClr val="tx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82FB38-3272-63F2-ECBC-D888E0A1226E}"/>
              </a:ext>
            </a:extLst>
          </p:cNvPr>
          <p:cNvSpPr txBox="1"/>
          <p:nvPr/>
        </p:nvSpPr>
        <p:spPr>
          <a:xfrm>
            <a:off x="0" y="6085043"/>
            <a:ext cx="12143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NCWU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 IHE Delft + ICHARM + HUN-REN 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CAS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NAS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 …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9F5E8EA-3E58-9F5E-8F6A-FE22AF6D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9" y="976978"/>
            <a:ext cx="3016891" cy="49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D68E315-CE8A-A5FF-308E-37EBB4FFEFB2}"/>
              </a:ext>
            </a:extLst>
          </p:cNvPr>
          <p:cNvSpPr/>
          <p:nvPr/>
        </p:nvSpPr>
        <p:spPr>
          <a:xfrm>
            <a:off x="271240" y="3487357"/>
            <a:ext cx="2902388" cy="2158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59"/>
            <a:endParaRPr kumimoji="1" lang="zh-CN" altLang="en-US" sz="160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91DC90-E3A9-F337-D8E7-D1C76211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11" y="976978"/>
            <a:ext cx="3600349" cy="48004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92B8ECA-BF17-559F-4391-BEF224E1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39" y="978836"/>
            <a:ext cx="4975029" cy="33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CF190A5-555C-0466-B51A-9F85AA4F6141}"/>
              </a:ext>
            </a:extLst>
          </p:cNvPr>
          <p:cNvSpPr/>
          <p:nvPr/>
        </p:nvSpPr>
        <p:spPr>
          <a:xfrm>
            <a:off x="6969761" y="4796790"/>
            <a:ext cx="5172370" cy="542584"/>
          </a:xfrm>
          <a:prstGeom prst="rect">
            <a:avLst/>
          </a:prstGeom>
        </p:spPr>
        <p:txBody>
          <a:bodyPr vert="horz" wrap="square" anchor="ctr">
            <a:spAutoFit/>
          </a:bodyPr>
          <a:lstStyle/>
          <a:p>
            <a:pPr lvl="0" algn="ctr" defTabSz="1244600">
              <a:lnSpc>
                <a:spcPct val="110000"/>
              </a:lnSpc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cs typeface="黑体"/>
              </a:rPr>
              <a:t>Collaborative</a:t>
            </a:r>
            <a:r>
              <a:rPr lang="zh-CN" altLang="en-US" sz="2800" b="1" dirty="0">
                <a:solidFill>
                  <a:srgbClr val="0070C0"/>
                </a:solidFill>
                <a:cs typeface="黑体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cs typeface="黑体"/>
              </a:rPr>
              <a:t>Water Solutions</a:t>
            </a:r>
          </a:p>
        </p:txBody>
      </p:sp>
    </p:spTree>
    <p:extLst>
      <p:ext uri="{BB962C8B-B14F-4D97-AF65-F5344CB8AC3E}">
        <p14:creationId xmlns:p14="http://schemas.microsoft.com/office/powerpoint/2010/main" val="42772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2E44-F94D-C9EE-C2E0-6B684ED95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5524CE17-5EB3-5628-3789-702D90B73E3D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F8EBB401-4D4C-4C7F-C65B-F63971077B3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AD6A99BD-A553-E716-3558-77DBD591F02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Where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go: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International Big Science Initiative</a:t>
            </a:r>
            <a:endParaRPr lang="en-US" altLang="zh-CN" sz="4000" b="1" dirty="0">
              <a:solidFill>
                <a:schemeClr val="tx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13C20B-2488-5432-C318-1B829F254F20}"/>
              </a:ext>
            </a:extLst>
          </p:cNvPr>
          <p:cNvSpPr txBox="1"/>
          <p:nvPr/>
        </p:nvSpPr>
        <p:spPr>
          <a:xfrm>
            <a:off x="0" y="5256937"/>
            <a:ext cx="12143068" cy="1582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</a:rPr>
              <a:t>Big Science</a:t>
            </a:r>
            <a:r>
              <a:rPr lang="zh-CN" altLang="en-US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宋体" pitchFamily="2" charset="-122"/>
              </a:rPr>
              <a:t>on Earth Water Futures: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ISC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NCWU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IHE Delft + ICHARM + HUN-REN 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CAS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NAS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宋体" pitchFamily="2" charset="-122"/>
              </a:rPr>
              <a:t>+ …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5A51F6A-C976-CACE-399A-6C00697753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365515" y="1248205"/>
            <a:ext cx="11428883" cy="3923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838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/>
          <p:nvPr>
            <p:custDataLst>
              <p:tags r:id="rId1"/>
            </p:custDataLst>
          </p:nvPr>
        </p:nvSpPr>
        <p:spPr bwMode="auto">
          <a:xfrm>
            <a:off x="635" y="48260"/>
            <a:ext cx="901128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800" b="1" dirty="0">
              <a:solidFill>
                <a:schemeClr val="tx1"/>
              </a:solidFill>
              <a:ea typeface="黑体" pitchFamily="49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9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7798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Group 18"/>
          <p:cNvGrpSpPr/>
          <p:nvPr/>
        </p:nvGrpSpPr>
        <p:grpSpPr>
          <a:xfrm flipV="1">
            <a:off x="48895" y="956310"/>
            <a:ext cx="12143105" cy="76200"/>
            <a:chOff x="0" y="0"/>
            <a:chExt cx="17856000" cy="36000"/>
          </a:xfrm>
        </p:grpSpPr>
        <p:sp>
          <p:nvSpPr>
            <p:cNvPr id="11" name="Freeform 19"/>
            <p:cNvSpPr/>
            <p:nvPr>
              <p:custDataLst>
                <p:tags r:id="rId5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2" name="Rectangle 5"/>
          <p:cNvSpPr/>
          <p:nvPr>
            <p:custDataLst>
              <p:tags r:id="rId3"/>
            </p:custDataLst>
          </p:nvPr>
        </p:nvSpPr>
        <p:spPr bwMode="auto">
          <a:xfrm>
            <a:off x="1931035" y="124460"/>
            <a:ext cx="687832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Special Issue in NEXUS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20420" y="6186170"/>
            <a:ext cx="1055306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https://www.cell.com/nexus/special-issues/call-for-papers/sustainable-water-energy-food-nexus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1815" y="1693545"/>
            <a:ext cx="4158615" cy="31165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12030" y="1032510"/>
            <a:ext cx="714184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Guest editors: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Prof.Junguo Liu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President and Professor of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North China University of Water Resources and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Electric Power,China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Dr.Bridget Scanlon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Senior Research Scientist,University of Texas at Austin,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Austin,TX,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Prof.Jie Zhuang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,The University of Tennessee,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Knoxville,TN 37996,USA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Editors: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Prof.Jerry Yan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Editor-in-Chief of Nexus,Chair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Professor of the Hong Kong Polytechnic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Prof.Michael Obersteiner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Editor of Nexus,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Director and Professor of The Environmental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Change Institute,The University of Oxford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8135" y="5146675"/>
            <a:ext cx="4625975" cy="456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Submission deadline: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31 December,2024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/>
          <p:nvPr>
            <p:custDataLst>
              <p:tags r:id="rId1"/>
            </p:custDataLst>
          </p:nvPr>
        </p:nvSpPr>
        <p:spPr bwMode="auto">
          <a:xfrm>
            <a:off x="2260600" y="22860"/>
            <a:ext cx="709422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7</a:t>
            </a:r>
            <a:r>
              <a:rPr lang="en-US" altLang="zh-CN" sz="2800" b="1" baseline="30000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th</a:t>
            </a: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 INTERNATIONAL ECOSUMMIT</a:t>
            </a:r>
          </a:p>
        </p:txBody>
      </p:sp>
      <p:pic>
        <p:nvPicPr>
          <p:cNvPr id="9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16010" y="156845"/>
            <a:ext cx="3427095" cy="6813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Group 18"/>
          <p:cNvGrpSpPr/>
          <p:nvPr/>
        </p:nvGrpSpPr>
        <p:grpSpPr>
          <a:xfrm flipV="1">
            <a:off x="48895" y="956310"/>
            <a:ext cx="12143105" cy="76200"/>
            <a:chOff x="0" y="0"/>
            <a:chExt cx="17856000" cy="36000"/>
          </a:xfrm>
        </p:grpSpPr>
        <p:sp>
          <p:nvSpPr>
            <p:cNvPr id="11" name="Freeform 19"/>
            <p:cNvSpPr/>
            <p:nvPr>
              <p:custDataLst>
                <p:tags r:id="rId5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7584" y="1959649"/>
            <a:ext cx="4725483" cy="468367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954108" y="2309495"/>
            <a:ext cx="3803538" cy="3435089"/>
            <a:chOff x="11352" y="1889"/>
            <a:chExt cx="3951" cy="380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771" y="2854"/>
              <a:ext cx="2840" cy="284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352" y="1889"/>
              <a:ext cx="3951" cy="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For Full Details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97585" y="1351915"/>
            <a:ext cx="10795635" cy="460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ECO-CIVILIZATION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 A SUSTAINABLE AND DESIRABLE FUTURE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86170" y="6059263"/>
            <a:ext cx="59569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/>
              <a:t>https://www.ecosummitcongress.com/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WechatIMG269"/>
          <p:cNvPicPr>
            <a:picLocks noChangeAspect="1"/>
          </p:cNvPicPr>
          <p:nvPr/>
        </p:nvPicPr>
        <p:blipFill>
          <a:blip r:embed="rId4"/>
          <a:srcRect l="5524" t="29959"/>
          <a:stretch>
            <a:fillRect/>
          </a:stretch>
        </p:blipFill>
        <p:spPr>
          <a:xfrm>
            <a:off x="0" y="635"/>
            <a:ext cx="12183745" cy="6971665"/>
          </a:xfrm>
          <a:prstGeom prst="rect">
            <a:avLst/>
          </a:prstGeom>
        </p:spPr>
      </p:pic>
      <p:pic>
        <p:nvPicPr>
          <p:cNvPr id="21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07690" y="836295"/>
            <a:ext cx="6033135" cy="11995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3811794" y="2294143"/>
            <a:ext cx="4690110" cy="16004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60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Junguo.liu@gmail.com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2868-55B4-6CF1-90EE-6DD6C4079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17D16690-37B0-6F81-6AF7-374474797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03525"/>
            <a:ext cx="9008745" cy="2232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90204" pitchFamily="34" charset="0"/>
              <a:defRPr sz="240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503050405090304" pitchFamily="18" charset="0"/>
              <a:ea typeface="SimHei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Junguo Liu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503050405090304" pitchFamily="18" charset="0"/>
              <a:ea typeface="SimHei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President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and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Arial" panose="020B0604020202090204" pitchFamily="34" charset="0"/>
              </a:rPr>
              <a:t>Professor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North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China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University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of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Water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Resources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and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Electric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Power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 panose="02020503050405090304" pitchFamily="18" charset="0"/>
              <a:ea typeface="SimHei" panose="02010609060101010101" pitchFamily="49" charset="-122"/>
              <a:cs typeface="Times New Roman" panose="02020503050405090304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 panose="02020503050405090304" pitchFamily="18" charset="0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E0E2C683-A085-B7CD-DD71-960FBDF0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2" y="1717205"/>
            <a:ext cx="9144000" cy="18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defRPr sz="240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等线" panose="02010600030101010101" pitchFamily="2" charset="-122"/>
                <a:cs typeface="Times New Roman" panose="02020503050405090304" pitchFamily="18" charset="0"/>
              </a:rPr>
              <a:t>Managing Water-Food-Energy-Carbon Nexus for Sustainable Development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endParaRPr kumimoji="0" lang="en-US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imes New Roman" panose="02020503050405090304" pitchFamily="18" charset="0"/>
              <a:ea typeface="MS PGothic" panose="020B0600070205080204" pitchFamily="34" charset="-128"/>
              <a:cs typeface="Arial" panose="020B0604020202090204" pitchFamily="34" charset="0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2BCCEC31-2E82-3354-34BA-31375B9222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4155" y="194945"/>
            <a:ext cx="5337810" cy="1061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F0C0FAE-57D1-E057-9084-27AAE2DFA944}"/>
              </a:ext>
            </a:extLst>
          </p:cNvPr>
          <p:cNvSpPr txBox="1"/>
          <p:nvPr/>
        </p:nvSpPr>
        <p:spPr>
          <a:xfrm>
            <a:off x="4113530" y="5165725"/>
            <a:ext cx="3634740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503050405090304" pitchFamily="18" charset="0"/>
                <a:cs typeface="+mn-cs"/>
                <a:sym typeface="+mn-ea"/>
              </a:rPr>
              <a:t>November 20th, 2024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C3BE25-CC58-6704-7E2D-45278BCFD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41" y="194945"/>
            <a:ext cx="4765884" cy="10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9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222ED-7854-6893-673B-8D8A7C01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id="{F3DCF695-C3F2-9E10-6084-389FA2E82A93}"/>
              </a:ext>
            </a:extLst>
          </p:cNvPr>
          <p:cNvSpPr/>
          <p:nvPr/>
        </p:nvSpPr>
        <p:spPr bwMode="auto">
          <a:xfrm>
            <a:off x="292736" y="33020"/>
            <a:ext cx="796417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CN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Climate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Change &amp; River Flow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  <a:r>
              <a:rPr lang="en-US" altLang="zh-CN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Seasonality</a:t>
            </a:r>
            <a:endParaRPr lang="en-US" altLang="zh-CN" sz="2800" b="1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77B49EAD-E842-D919-10EA-5335608B16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05CE397-69BC-6885-79A2-082265184E3B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013C5A4-F235-119B-6AD5-42277BE9C6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A0187F07-812C-8A53-EA98-508BD375100C}"/>
              </a:ext>
            </a:extLst>
          </p:cNvPr>
          <p:cNvGrpSpPr/>
          <p:nvPr/>
        </p:nvGrpSpPr>
        <p:grpSpPr>
          <a:xfrm>
            <a:off x="133999" y="3910926"/>
            <a:ext cx="7181212" cy="2256794"/>
            <a:chOff x="1453919" y="1496949"/>
            <a:chExt cx="8475684" cy="2722310"/>
          </a:xfrm>
        </p:grpSpPr>
        <p:pic>
          <p:nvPicPr>
            <p:cNvPr id="3" name="Picture 6" descr="A map of the earth&#10;&#10;Description automatically generated">
              <a:extLst>
                <a:ext uri="{FF2B5EF4-FFF2-40B4-BE49-F238E27FC236}">
                  <a16:creationId xmlns:a16="http://schemas.microsoft.com/office/drawing/2014/main" id="{412436BD-DAE0-3337-F6A4-2B2590140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3919" y="1496949"/>
              <a:ext cx="8475684" cy="2466496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76476505-193F-6D23-804E-03BE8A87F832}"/>
                </a:ext>
              </a:extLst>
            </p:cNvPr>
            <p:cNvSpPr txBox="1"/>
            <p:nvPr/>
          </p:nvSpPr>
          <p:spPr>
            <a:xfrm>
              <a:off x="3772500" y="3835252"/>
              <a:ext cx="23605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5B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HIST&amp;HWLU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5B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endPara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5B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D963FBA-5E50-8A75-C2B4-2E4BBAD83D60}"/>
                </a:ext>
              </a:extLst>
            </p:cNvPr>
            <p:cNvSpPr txBox="1"/>
            <p:nvPr/>
          </p:nvSpPr>
          <p:spPr>
            <a:xfrm>
              <a:off x="6285070" y="3835252"/>
              <a:ext cx="23605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5B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Picontrol&amp;HWLU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5B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A52B952-94F6-625F-95DC-7C629A04F712}"/>
                </a:ext>
              </a:extLst>
            </p:cNvPr>
            <p:cNvSpPr txBox="1"/>
            <p:nvPr/>
          </p:nvSpPr>
          <p:spPr>
            <a:xfrm>
              <a:off x="1503761" y="3880705"/>
              <a:ext cx="20682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5B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GRUN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5B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endPara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5B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7B000CF-8E63-4227-FED4-D6000F67E994}"/>
              </a:ext>
            </a:extLst>
          </p:cNvPr>
          <p:cNvSpPr txBox="1"/>
          <p:nvPr/>
        </p:nvSpPr>
        <p:spPr>
          <a:xfrm>
            <a:off x="7388120" y="3573798"/>
            <a:ext cx="4834559" cy="290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-1397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About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21% of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stations with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significant alterations</a:t>
            </a:r>
            <a:r>
              <a:rPr lang="en-US" altLang="zh-CN" sz="24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 seasonal flow distributions</a:t>
            </a:r>
          </a:p>
          <a:p>
            <a:pPr marL="139700" indent="-1397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Weakening trend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 river flow seasonality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 northern high latitudes, largely due to anthropogenic climate change</a:t>
            </a:r>
            <a:endParaRPr lang="en" altLang="zh-CN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Picture 5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12DAA648-3AC5-CBB1-69A0-28EB277649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1181"/>
          <a:stretch/>
        </p:blipFill>
        <p:spPr>
          <a:xfrm>
            <a:off x="-215368" y="950782"/>
            <a:ext cx="7657275" cy="283129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17BC054-C322-87C3-350F-433153270E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245427" y="6413432"/>
            <a:ext cx="7325135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Wang,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Liu*, et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2024. </a:t>
            </a:r>
            <a:r>
              <a:rPr lang="en-US" altLang="zh-CN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Science</a:t>
            </a:r>
            <a:r>
              <a:rPr lang="zh-CN" altLang="en-US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383, 1009–1014 </a:t>
            </a:r>
            <a:endParaRPr lang="zh-CN" altLang="en-US" sz="20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904F661-0401-644A-02CD-35AF45371D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001"/>
          <a:stretch/>
        </p:blipFill>
        <p:spPr>
          <a:xfrm>
            <a:off x="7742965" y="984507"/>
            <a:ext cx="4034112" cy="21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0CEE-257C-0306-F030-DD66B8AB5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id="{4617D9C7-2587-D3B3-6D7E-CE75CAE9372F}"/>
              </a:ext>
            </a:extLst>
          </p:cNvPr>
          <p:cNvSpPr/>
          <p:nvPr/>
        </p:nvSpPr>
        <p:spPr bwMode="auto">
          <a:xfrm>
            <a:off x="292736" y="33020"/>
            <a:ext cx="796417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CN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Evolving Water Scarcity</a:t>
            </a:r>
            <a:endParaRPr lang="en-US" altLang="zh-CN" sz="2800" b="1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92B35F33-B5F8-E3E1-800B-6C975A51D9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0FFE55C-A508-7FD5-61D2-40BAE2324D07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39A3C2-04B7-A612-A6FE-1D9D5394BA6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59D6229-D8DF-933E-6931-A4BA342A7527}"/>
              </a:ext>
            </a:extLst>
          </p:cNvPr>
          <p:cNvSpPr txBox="1"/>
          <p:nvPr/>
        </p:nvSpPr>
        <p:spPr>
          <a:xfrm>
            <a:off x="671383" y="4820898"/>
            <a:ext cx="11520617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-1397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Many regions of Africa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will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have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new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area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water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scarcity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post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2050</a:t>
            </a:r>
          </a:p>
          <a:p>
            <a:pPr marL="139700" indent="-1397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Water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scarcity will mostly disappear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 many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parts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China after 2050</a:t>
            </a:r>
          </a:p>
          <a:p>
            <a:pPr marL="139700" indent="-13970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Specific attention and effort to adapt to the looming water scarcity in Africa</a:t>
            </a:r>
            <a:endParaRPr lang="en" altLang="zh-CN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134833-AE4B-9F74-9444-6F47F6E60CC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8488" y="6390218"/>
            <a:ext cx="7325135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Liu, et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2024. </a:t>
            </a:r>
            <a:r>
              <a:rPr lang="en-US" altLang="zh-CN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Nature</a:t>
            </a:r>
            <a:r>
              <a:rPr lang="zh-CN" altLang="en-US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Communications</a:t>
            </a:r>
            <a:r>
              <a:rPr lang="zh-CN" altLang="en-US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15:7129</a:t>
            </a:r>
            <a:endParaRPr lang="zh-CN" altLang="en-US" sz="20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14EBAD-BF83-11DB-D87B-59DECD6D1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83" y="984507"/>
            <a:ext cx="5615868" cy="3558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04CAFA-641E-6631-F2FC-DE9770797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412" y="944530"/>
            <a:ext cx="4464423" cy="3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0C07-50E7-DBFB-FD76-568155A9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id="{95E666D9-619A-718C-1361-0C44107316D5}"/>
              </a:ext>
            </a:extLst>
          </p:cNvPr>
          <p:cNvSpPr/>
          <p:nvPr/>
        </p:nvSpPr>
        <p:spPr bwMode="auto">
          <a:xfrm>
            <a:off x="292736" y="33020"/>
            <a:ext cx="796417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CN" sz="2800" b="1" dirty="0">
                <a:solidFill>
                  <a:sysClr val="windowText" lastClr="00000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Evolving Groundwater</a:t>
            </a:r>
            <a:endParaRPr lang="en-US" altLang="zh-CN" sz="2800" b="1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81AE1711-B4BE-6AA9-E728-01BD17C4620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B43DC17-0EE0-A982-3EA4-77229AC2DAEB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3A20E67-48A3-4E5C-54D7-A7A251DCB9B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id="{6BE29617-868E-EB02-D1AD-3CC20F4DF4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2463" y="1030019"/>
            <a:ext cx="6101555" cy="4121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E9906AF6-C0AE-AD99-0877-44CFCF6CCB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65633" y="1030019"/>
            <a:ext cx="4195762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F9C76AB8-2044-B3A8-AFE0-981B9F714F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b="33244"/>
          <a:stretch>
            <a:fillRect/>
          </a:stretch>
        </p:blipFill>
        <p:spPr>
          <a:xfrm>
            <a:off x="7166451" y="3090594"/>
            <a:ext cx="3794125" cy="2274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9FD7652-E94D-2667-B8D9-528875176A73}"/>
              </a:ext>
            </a:extLst>
          </p:cNvPr>
          <p:cNvSpPr txBox="1"/>
          <p:nvPr/>
        </p:nvSpPr>
        <p:spPr>
          <a:xfrm>
            <a:off x="445770" y="5474066"/>
            <a:ext cx="11197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800" dirty="0">
                <a:solidFill>
                  <a:srgbClr val="211E1E"/>
                </a:solidFill>
                <a:effectLst/>
                <a:latin typeface="Arial" panose="020B0604020202020204" pitchFamily="34" charset="0"/>
              </a:rPr>
              <a:t>Climate change and other anthropogenic activities have led to regional and global transformations in groundwater dynamics</a:t>
            </a:r>
            <a:endParaRPr lang="en" altLang="zh-CN" sz="28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FDA4A24-49F4-7220-5EE8-89700A28214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96882" y="6407421"/>
            <a:ext cx="6095365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-US" altLang="zh-CN" sz="2000" kern="2200" dirty="0" err="1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Kuang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, Liu, et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2024. </a:t>
            </a:r>
            <a:r>
              <a:rPr lang="en-US" altLang="zh-CN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Science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.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383, 962</a:t>
            </a:r>
          </a:p>
        </p:txBody>
      </p:sp>
    </p:spTree>
    <p:extLst>
      <p:ext uri="{BB962C8B-B14F-4D97-AF65-F5344CB8AC3E}">
        <p14:creationId xmlns:p14="http://schemas.microsoft.com/office/powerpoint/2010/main" val="2217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40" y="1686560"/>
            <a:ext cx="4003243" cy="44137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22705" y="2018030"/>
            <a:ext cx="3035935" cy="460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10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billion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people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88580" y="2018030"/>
            <a:ext cx="3065145" cy="460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60%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more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food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22705" y="4972050"/>
            <a:ext cx="2907665" cy="460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55%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more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water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688580" y="4972050"/>
            <a:ext cx="3035300" cy="4610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80%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more</a:t>
            </a:r>
            <a:r>
              <a:rPr lang="zh-CN" altLang="en-US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energy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5125" name="Rectangle 5"/>
          <p:cNvSpPr/>
          <p:nvPr>
            <p:custDataLst>
              <p:tags r:id="rId1"/>
            </p:custDataLst>
          </p:nvPr>
        </p:nvSpPr>
        <p:spPr bwMode="auto">
          <a:xfrm>
            <a:off x="561975" y="3302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CN" sz="2800" b="1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2050 - The Grand Challenge</a:t>
            </a: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6" name="图片 5" descr="人物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305" y="1764665"/>
            <a:ext cx="914400" cy="914400"/>
          </a:xfrm>
          <a:prstGeom prst="rect">
            <a:avLst/>
          </a:prstGeom>
        </p:spPr>
      </p:pic>
      <p:pic>
        <p:nvPicPr>
          <p:cNvPr id="13" name="https://photo-static-api.fotomore.com/creative/vcg/400/version23/VCG41465362190.jpg?uid=386&amp;timestamp=1727003691&amp;sign=d110a8086db6a3c8c83ceae476b7aa9b" descr="节约用水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605" y="4676140"/>
            <a:ext cx="1054100" cy="1054100"/>
          </a:xfrm>
          <a:prstGeom prst="rect">
            <a:avLst/>
          </a:prstGeom>
        </p:spPr>
      </p:pic>
      <p:pic>
        <p:nvPicPr>
          <p:cNvPr id="22" name="图片 21" descr="粮食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98810" y="1764665"/>
            <a:ext cx="914400" cy="914400"/>
          </a:xfrm>
          <a:prstGeom prst="rect">
            <a:avLst/>
          </a:prstGeom>
        </p:spPr>
      </p:pic>
      <p:pic>
        <p:nvPicPr>
          <p:cNvPr id="23" name="图片 22" descr="绿色能源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98810" y="467614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230" y="1517650"/>
            <a:ext cx="8683625" cy="4420870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3617212" y="995917"/>
            <a:ext cx="13587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800" b="1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90204" pitchFamily="34" charset="0"/>
                <a:ea typeface="黑体" pitchFamily="49" charset="-122"/>
                <a:cs typeface="Arial" panose="020B0604020202090204" pitchFamily="34" charset="0"/>
              </a:rPr>
              <a:t> Food</a:t>
            </a:r>
            <a:endParaRPr lang="en-US" altLang="zh-CN" sz="28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90204" pitchFamily="34" charset="0"/>
              <a:ea typeface="黑体" pitchFamily="49" charset="-122"/>
              <a:cs typeface="Arial" panose="020B0604020202090204" pitchFamily="34" charset="0"/>
            </a:endParaRPr>
          </a:p>
        </p:txBody>
      </p:sp>
      <p:sp>
        <p:nvSpPr>
          <p:cNvPr id="5" name="TextBox 48"/>
          <p:cNvSpPr txBox="1"/>
          <p:nvPr/>
        </p:nvSpPr>
        <p:spPr>
          <a:xfrm>
            <a:off x="375775" y="3167935"/>
            <a:ext cx="159140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800" b="1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90204" pitchFamily="34" charset="0"/>
                <a:ea typeface="黑体" pitchFamily="49" charset="-122"/>
                <a:cs typeface="Arial" panose="020B0604020202090204" pitchFamily="34" charset="0"/>
              </a:rPr>
              <a:t>Energy</a:t>
            </a:r>
            <a:endParaRPr lang="en-US" altLang="zh-CN" sz="28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90204" pitchFamily="34" charset="0"/>
              <a:ea typeface="黑体" pitchFamily="49" charset="-122"/>
              <a:cs typeface="Arial" panose="020B0604020202090204" pitchFamily="34" charset="0"/>
            </a:endParaRPr>
          </a:p>
        </p:txBody>
      </p:sp>
      <p:sp>
        <p:nvSpPr>
          <p:cNvPr id="6" name="TextBox 48"/>
          <p:cNvSpPr txBox="1"/>
          <p:nvPr/>
        </p:nvSpPr>
        <p:spPr>
          <a:xfrm>
            <a:off x="9137704" y="1005345"/>
            <a:ext cx="13587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8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90204" pitchFamily="34" charset="0"/>
                <a:ea typeface="黑体" pitchFamily="49" charset="-122"/>
                <a:cs typeface="Arial" panose="020B0604020202090204" pitchFamily="34" charset="0"/>
              </a:rPr>
              <a:t>Water</a:t>
            </a:r>
          </a:p>
        </p:txBody>
      </p:sp>
      <p:sp>
        <p:nvSpPr>
          <p:cNvPr id="8" name="TextBox 48"/>
          <p:cNvSpPr txBox="1"/>
          <p:nvPr/>
        </p:nvSpPr>
        <p:spPr>
          <a:xfrm>
            <a:off x="1967230" y="5798820"/>
            <a:ext cx="1590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8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90204" pitchFamily="34" charset="0"/>
                <a:ea typeface="黑体" pitchFamily="49" charset="-122"/>
                <a:cs typeface="Arial" panose="020B0604020202090204" pitchFamily="34" charset="0"/>
              </a:rPr>
              <a:t>Climate</a:t>
            </a:r>
          </a:p>
        </p:txBody>
      </p:sp>
      <p:sp>
        <p:nvSpPr>
          <p:cNvPr id="5125" name="Rectangle 5"/>
          <p:cNvSpPr/>
          <p:nvPr>
            <p:custDataLst>
              <p:tags r:id="rId1"/>
            </p:custDataLst>
          </p:nvPr>
        </p:nvSpPr>
        <p:spPr bwMode="auto">
          <a:xfrm>
            <a:off x="2375535" y="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Sustainable Development Goals</a:t>
            </a:r>
            <a:endParaRPr lang="en-US" altLang="zh-CN" sz="2800" b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黑体" pitchFamily="49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.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3" y="1089660"/>
            <a:ext cx="5071534" cy="50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3018565" y="3377661"/>
            <a:ext cx="1599048" cy="583565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Water</a:t>
            </a:r>
            <a:endParaRPr lang="zh-CN" altLang="en-US" sz="3200" dirty="0">
              <a:solidFill>
                <a:srgbClr val="00206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71633" y="2497127"/>
            <a:ext cx="1203606" cy="460375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Food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88039" y="1667394"/>
            <a:ext cx="1203606" cy="460375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Energy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66840" y="2581275"/>
            <a:ext cx="5072380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zh-CN" sz="280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water security: A shining star in the dark sky of achieving the</a:t>
            </a:r>
            <a:r>
              <a:rPr lang="zh-CN" altLang="en-US" sz="280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80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sustainable development goals</a:t>
            </a:r>
          </a:p>
          <a:p>
            <a:pPr algn="l"/>
            <a:endParaRPr lang="en-GB" altLang="zh-CN" sz="2800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99234" y="6370641"/>
            <a:ext cx="9144001" cy="42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-US" altLang="zh-CN" sz="2000" kern="2200" dirty="0" err="1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Irannezhad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, Ahmadi, Liu*, et</a:t>
            </a:r>
            <a:r>
              <a:rPr lang="zh-CN" altLang="en-US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2022. </a:t>
            </a:r>
            <a:r>
              <a:rPr lang="en-US" altLang="zh-CN" sz="2000" i="1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Sustainable Horizons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1:100005.</a:t>
            </a:r>
            <a:endParaRPr lang="zh-CN" altLang="zh-CN" sz="2000" dirty="0">
              <a:solidFill>
                <a:srgbClr val="0070C0"/>
              </a:solidFill>
              <a:latin typeface="Times New Roman" panose="02020503050405090304" pitchFamily="18" charset="0"/>
              <a:ea typeface="Kaiti SC" panose="0201060004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29341" y="4626263"/>
            <a:ext cx="1449181" cy="460375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Climate</a:t>
            </a:r>
            <a:endParaRPr lang="zh-CN" altLang="en-US" sz="2400" dirty="0">
              <a:solidFill>
                <a:srgbClr val="00206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" name="Rectangle 5"/>
          <p:cNvSpPr/>
          <p:nvPr>
            <p:custDataLst>
              <p:tags r:id="rId1"/>
            </p:custDataLst>
          </p:nvPr>
        </p:nvSpPr>
        <p:spPr bwMode="auto">
          <a:xfrm>
            <a:off x="2200275" y="33020"/>
            <a:ext cx="640016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tx1"/>
                </a:solidFill>
                <a:ea typeface="黑体" pitchFamily="49" charset="-122"/>
                <a:cs typeface="Arial" panose="020B0604020202090204" pitchFamily="34" charset="0"/>
                <a:sym typeface="+mn-ea"/>
              </a:rPr>
              <a:t>Sustainable Development Goals</a:t>
            </a:r>
            <a:endParaRPr lang="en-US" altLang="zh-CN" sz="2800" b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黑体" pitchFamily="49" charset="-122"/>
              <a:cs typeface="Arial" panose="020B0604020202090204" pitchFamily="34" charset="0"/>
              <a:sym typeface="+mn-ea"/>
            </a:endParaRPr>
          </a:p>
        </p:txBody>
      </p:sp>
      <p:pic>
        <p:nvPicPr>
          <p:cNvPr id="5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4145" y="15684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7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MzZDEzMDg0NDNkYTlhMTRlYTFkYmZkNmZhZjI2N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71_4*l_h_a*1_3_1"/>
  <p:tag name="KSO_WM_TEMPLATE_CATEGORY" val="diagram"/>
  <p:tag name="KSO_WM_TEMPLATE_INDEX" val="20228071"/>
  <p:tag name="KSO_WM_UNIT_LAYERLEVEL" val="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315,&quot;left&quot;:71.95,&quot;top&quot;:131.8,&quot;width&quot;:826.7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</TotalTime>
  <Words>2102</Words>
  <Application>Microsoft Macintosh PowerPoint</Application>
  <PresentationFormat>宽屏</PresentationFormat>
  <Paragraphs>219</Paragraphs>
  <Slides>35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Wingdings</vt:lpstr>
      <vt:lpstr>宋体</vt:lpstr>
      <vt:lpstr>微软雅黑</vt:lpstr>
      <vt:lpstr>Calibri Light</vt:lpstr>
      <vt:lpstr>Arial</vt:lpstr>
      <vt:lpstr>黑体</vt:lpstr>
      <vt:lpstr>Times New Roman</vt:lpstr>
      <vt:lpstr>黑体</vt:lpstr>
      <vt:lpstr>Arial Narrow</vt:lpstr>
      <vt:lpstr>Calibri</vt:lpstr>
      <vt:lpstr>Monotype Sorts</vt:lpstr>
      <vt:lpstr>Office Theme</vt:lpstr>
      <vt:lpstr>1_Office Theme</vt:lpstr>
      <vt:lpstr>Section Theme</vt:lpstr>
      <vt:lpstr>Managing Water-Energy-Food Nexus  for Sustainable Development</vt:lpstr>
      <vt:lpstr>North China University of Water Resources and Electric Power (NCWU)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Mao Ganquan</dc:creator>
  <cp:lastModifiedBy>刘俊国</cp:lastModifiedBy>
  <cp:revision>355</cp:revision>
  <dcterms:created xsi:type="dcterms:W3CDTF">2024-09-23T03:04:48Z</dcterms:created>
  <dcterms:modified xsi:type="dcterms:W3CDTF">2024-11-18T06:17:37Z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C66CB3290A00E0027707F066148FC9F3_42</vt:lpwstr>
  </property>
  <property fmtid="{D5CDD505-2E9C-101B-9397-08002B2CF9AE}" pid="3" name="KSOProductBuildVer">
    <vt:lpwstr>2052-6.11.0.8885</vt:lpwstr>
  </property>
</Properties>
</file>