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60" r:id="rId2"/>
  </p:sldMasterIdLst>
  <p:handoutMasterIdLst>
    <p:handoutMasterId r:id="rId10"/>
  </p:handoutMasterIdLst>
  <p:sldIdLst>
    <p:sldId id="256" r:id="rId3"/>
    <p:sldId id="259" r:id="rId4"/>
    <p:sldId id="269" r:id="rId5"/>
    <p:sldId id="261" r:id="rId6"/>
    <p:sldId id="271" r:id="rId7"/>
    <p:sldId id="272" r:id="rId8"/>
    <p:sldId id="273" r:id="rId9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5"/>
    <p:restoredTop sz="94715"/>
  </p:normalViewPr>
  <p:slideViewPr>
    <p:cSldViewPr snapToGrid="0">
      <p:cViewPr varScale="1">
        <p:scale>
          <a:sx n="109" d="100"/>
          <a:sy n="10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3" d="100"/>
          <a:sy n="163" d="100"/>
        </p:scale>
        <p:origin x="25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98086B-F582-5FDF-CA9E-F422B2130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4A648-197F-F187-C262-4ADE333CEC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19336-2055-7846-9C5E-B5036589211E}" type="datetimeFigureOut">
              <a:rPr lang="en-HU" smtClean="0"/>
              <a:t>11/19/2024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F5DB0-FCD9-3E21-7999-D84E662270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D13D1-9A6F-C489-6B67-ADB5D2CA3F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D2E56-3731-2547-8743-87068CB9CCA3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48346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  <p:pic>
        <p:nvPicPr>
          <p:cNvPr id="18" name="Picture 17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4993FA0B-79E7-D5FD-CDD9-FDC032ECB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9010" y="1941339"/>
            <a:ext cx="5879954" cy="34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1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9332-938B-23CA-B1B3-86FCAC7F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420F1-43B2-9766-CB41-92B937CE9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429C7-1942-C73E-3F19-9E5B6B417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F72DD-63CC-953F-ECD6-C2A64BFBE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E67C0-C452-38D8-D9A5-DEEB33673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5FEE1A-EC8C-1AF4-4414-143E039CC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5125AB-BC8E-71B8-FFF4-8A1F19C307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06FD1E-4BBD-94DD-1FDE-D90E8A3DBD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22A48F-BCCE-83A3-88B4-12F9CA61D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6BC31E-A61D-EB9B-0D50-B57BDAFFC5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C0A594-2258-F825-7592-1CC1E6C6C4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CE1C6B-27B7-A92A-2E5F-AA4E314716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8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007D-71F5-61C1-75C6-1F5CAA37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243310"/>
          </a:xfrm>
          <a:prstGeom prst="rect">
            <a:avLst/>
          </a:prstGeom>
        </p:spPr>
        <p:txBody>
          <a:bodyPr anchor="t" anchorCtr="0"/>
          <a:lstStyle>
            <a:lvl1pPr fontAlgn="t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FC4F1-8DEE-215F-6627-39F78A683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5CE17-4476-1456-0F08-BF5B7554E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0734"/>
            <a:ext cx="3932237" cy="3638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63CFB4-59D8-4139-D48B-D2BFC011B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0C60C-E61D-FB60-2388-F6060A6EA3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1CCDF7-F7E4-4EA9-3EDC-F7C1A7CFE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C04AAC-F880-BB54-C66D-6FDA6D9E1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231BBA-3DBE-86F9-BED3-89102176C6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E4542-ACE4-9AD0-3E86-0B684CB73A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12EA013-EFDC-F506-23BC-4721383C9A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2B4DA3-1338-675B-2D77-2175F2F24E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70AD1D-7D0B-0A4C-0C2C-78D5162BF82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99644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A96CDCC-9F7E-1EDD-F671-6483005787A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15468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E4CD4F8-2D13-A603-AF06-F388DC7163D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97746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8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2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9662"/>
            <a:ext cx="10515600" cy="21344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4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  <a:prstGeom prst="rect">
            <a:avLst/>
          </a:prstGeom>
        </p:spPr>
        <p:txBody>
          <a:bodyPr anchor="b"/>
          <a:lstStyle>
            <a:lvl1pPr algn="ctr">
              <a:defRPr sz="50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152" y="3586227"/>
            <a:ext cx="10515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913413-02B8-6BFD-BAD9-72EDB32AD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52661C-81C8-BCAB-D703-370AACEA63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7D9BC6-E802-35DD-72FA-8D82653171D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689276-02A0-5124-9AB1-959F6F4AACB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F86417-6BFF-B6B6-CB0D-5E41EBCB9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3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344" y="820611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764792"/>
            <a:ext cx="10515600" cy="3493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text style</a:t>
            </a:r>
            <a:endParaRPr lang="en-H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913413-02B8-6BFD-BAD9-72EDB32AD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52661C-81C8-BCAB-D703-370AACEA63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7D9BC6-E802-35DD-72FA-8D82653171D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689276-02A0-5124-9AB1-959F6F4AACB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C4C206-E686-3BCB-76E6-4C7A067BC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93179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37360"/>
            <a:ext cx="10515600" cy="42428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HU" dirty="0"/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ACB6A6C-CEB9-EC25-7D8B-AC63A9435F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E3F387-E0A8-32E5-364D-16AB7EB631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AEB169-F935-B7D4-56B4-DE364854E0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A37136-B1B7-D919-1D96-9480AC534E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92408-EE7C-17A8-99B5-12692240F2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5111BE-FB2D-3C70-1A70-CF5F22B382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5A4ECE-B604-C4C1-7F79-63CBE90FC5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0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0C71C-410C-09C7-3757-AEC921CA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5765163"/>
            <a:ext cx="10515600" cy="365125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EDB719-F163-4350-FFB9-3069854DA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6EE84F-90E3-4ACB-7309-E5685BEFF1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F987EC-8C53-CB2E-B978-2D0E83232E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36C96A-638F-EE39-3B7F-D79054570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6840B6-307C-9767-61B8-E1F906356B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D3D74F-C6CA-050C-CCE6-3F6937086FA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34BD1E-429D-2DF5-64DD-302924C9582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2DAD-F2DE-68CB-9575-1C2E9CFA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0D75-6847-35BA-18A6-984BE0A42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A0011-88AC-7FF0-5A44-F27F49B7A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56B81E-029F-17E3-A8B3-CB6B5A4C4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61DC55-1240-5FB6-3852-44DC43D2CF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EDF9E9-DF0F-BD6F-7FC7-097E41A364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7F4218-500D-FB9A-407B-7EA1A68C0A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528E64-2B98-B2F3-8466-36EBD56904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54CD13-1BB4-8E53-6A0A-0BD586FE63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F1D06B-A63A-7DC2-A036-010CB8813E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2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networked landscape&#10;&#10;Description automatically generated with low confidence">
            <a:extLst>
              <a:ext uri="{FF2B5EF4-FFF2-40B4-BE49-F238E27FC236}">
                <a16:creationId xmlns:a16="http://schemas.microsoft.com/office/drawing/2014/main" id="{4E68DAFD-EA5A-7214-FD53-AE0BA183F3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2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7" r:id="rId2"/>
    <p:sldLayoutId id="2147483674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FD462-FA43-6843-E8A2-5F67167CF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720" y="74170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C9B02A-078B-6C4E-8C38-1CB97BB16E0F}" type="slidenum">
              <a:rPr lang="en-HU" smtClean="0"/>
              <a:t>‹#›</a:t>
            </a:fld>
            <a:endParaRPr lang="en-HU"/>
          </a:p>
        </p:txBody>
      </p:sp>
      <p:pic>
        <p:nvPicPr>
          <p:cNvPr id="11" name="Picture 10" descr="A white surfac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5554913-1F46-1FFD-4C9E-B0DF549FB63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blue and green wavy lines and dots&#10;&#10;Description automatically generated">
            <a:extLst>
              <a:ext uri="{FF2B5EF4-FFF2-40B4-BE49-F238E27FC236}">
                <a16:creationId xmlns:a16="http://schemas.microsoft.com/office/drawing/2014/main" id="{EF9697EC-BD0F-4492-1F40-D26A4D12FEF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47650" y="139303"/>
            <a:ext cx="11696699" cy="65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62" r:id="rId4"/>
    <p:sldLayoutId id="2147483664" r:id="rId5"/>
    <p:sldLayoutId id="2147483665" r:id="rId6"/>
    <p:sldLayoutId id="214748366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tif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306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5DB4-1FC9-6645-643E-C4A311CF4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Engaging Researchers and Researcher Associations in Science Advice, Diplomacy and Science for Peace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27825-A5B9-8B70-543D-373C133C55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Tuesday</a:t>
            </a:r>
            <a:r>
              <a:rPr lang="en-US"/>
              <a:t>, November 19, 2024</a:t>
            </a:r>
            <a:endParaRPr lang="en-HU" dirty="0"/>
          </a:p>
        </p:txBody>
      </p:sp>
      <p:pic>
        <p:nvPicPr>
          <p:cNvPr id="9" name="Content Placeholder 8" descr="A logo with a globe and text&#10;&#10;Description automatically generated with medium confidence">
            <a:extLst>
              <a:ext uri="{FF2B5EF4-FFF2-40B4-BE49-F238E27FC236}">
                <a16:creationId xmlns:a16="http://schemas.microsoft.com/office/drawing/2014/main" id="{13DE999C-2A98-7460-EE91-47CE8423E5A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845989" y="5985793"/>
            <a:ext cx="1217070" cy="494434"/>
          </a:xfrm>
        </p:spPr>
      </p:pic>
      <p:pic>
        <p:nvPicPr>
          <p:cNvPr id="11" name="Content Placeholder 10" descr="A blue and black logo&#10;&#10;Description automatically generated">
            <a:extLst>
              <a:ext uri="{FF2B5EF4-FFF2-40B4-BE49-F238E27FC236}">
                <a16:creationId xmlns:a16="http://schemas.microsoft.com/office/drawing/2014/main" id="{F4C8D5E6-4F3A-F7D3-0FCD-8D348567597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8256684" y="5993215"/>
            <a:ext cx="1261966" cy="494434"/>
          </a:xfrm>
        </p:spPr>
      </p:pic>
      <p:pic>
        <p:nvPicPr>
          <p:cNvPr id="15" name="Content Placeholder 14" descr="A group of people in different colors&#10;&#10;Description automatically generated">
            <a:extLst>
              <a:ext uri="{FF2B5EF4-FFF2-40B4-BE49-F238E27FC236}">
                <a16:creationId xmlns:a16="http://schemas.microsoft.com/office/drawing/2014/main" id="{A09F5DA4-87AC-4AE2-2BDA-93EE78469F30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>
            <a:off x="9712276" y="5756275"/>
            <a:ext cx="903386" cy="876300"/>
          </a:xfrm>
        </p:spPr>
      </p:pic>
      <p:pic>
        <p:nvPicPr>
          <p:cNvPr id="19" name="Content Placeholder 18" descr="A logo with text on it&#10;&#10;Description automatically generated">
            <a:extLst>
              <a:ext uri="{FF2B5EF4-FFF2-40B4-BE49-F238E27FC236}">
                <a16:creationId xmlns:a16="http://schemas.microsoft.com/office/drawing/2014/main" id="{950D8528-3EC3-4ADB-3FE0-F309D2A25947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5"/>
          <a:stretch>
            <a:fillRect/>
          </a:stretch>
        </p:blipFill>
        <p:spPr>
          <a:xfrm>
            <a:off x="10807700" y="5901201"/>
            <a:ext cx="1027113" cy="586448"/>
          </a:xfrm>
        </p:spPr>
      </p:pic>
    </p:spTree>
    <p:extLst>
      <p:ext uri="{BB962C8B-B14F-4D97-AF65-F5344CB8AC3E}">
        <p14:creationId xmlns:p14="http://schemas.microsoft.com/office/powerpoint/2010/main" val="1584858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FF8F0-3DDF-D82D-6DF2-DC287BDD4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6C0E6-DB45-2834-7783-A102DA5B91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Science Diplomacy 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DACDA-2595-945A-D847-B80C466F72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9314F-FAE4-8EF8-01BB-D600690FB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1" t="6994" r="42598" b="29617"/>
          <a:stretch/>
        </p:blipFill>
        <p:spPr>
          <a:xfrm>
            <a:off x="8458200" y="1739144"/>
            <a:ext cx="2895600" cy="424103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7919CC-85FE-40A2-DDEE-790651818E22}"/>
              </a:ext>
            </a:extLst>
          </p:cNvPr>
          <p:cNvSpPr/>
          <p:nvPr/>
        </p:nvSpPr>
        <p:spPr>
          <a:xfrm>
            <a:off x="838199" y="1737361"/>
            <a:ext cx="7434263" cy="12773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Diplomacy for Science</a:t>
            </a:r>
          </a:p>
          <a:p>
            <a:pPr algn="ctr"/>
            <a:r>
              <a:rPr lang="en-GB" sz="2800" i="1" dirty="0">
                <a:solidFill>
                  <a:schemeClr val="bg1"/>
                </a:solidFill>
              </a:rPr>
              <a:t>Facilitating international science cooperation</a:t>
            </a:r>
            <a:endParaRPr lang="en-GB" sz="2800" b="1" i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2EE3F7-F72F-E632-55E2-88BA5C787812}"/>
              </a:ext>
            </a:extLst>
          </p:cNvPr>
          <p:cNvSpPr/>
          <p:nvPr/>
        </p:nvSpPr>
        <p:spPr>
          <a:xfrm>
            <a:off x="838198" y="3204687"/>
            <a:ext cx="7434263" cy="12773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Science for Diplomacy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Using science cooperation to improve international relations between countries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7FE136A-0639-D2E7-DC5A-6FFE55FF83B2}"/>
              </a:ext>
            </a:extLst>
          </p:cNvPr>
          <p:cNvSpPr/>
          <p:nvPr/>
        </p:nvSpPr>
        <p:spPr>
          <a:xfrm>
            <a:off x="838198" y="4672013"/>
            <a:ext cx="7434263" cy="127730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Science in Diplomacy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Informing foreign policy objectives with scientific advice</a:t>
            </a:r>
          </a:p>
        </p:txBody>
      </p:sp>
    </p:spTree>
    <p:extLst>
      <p:ext uri="{BB962C8B-B14F-4D97-AF65-F5344CB8AC3E}">
        <p14:creationId xmlns:p14="http://schemas.microsoft.com/office/powerpoint/2010/main" val="3769291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7D48-D54C-024F-CEA9-CEC048C9AC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EU SciDip Alliance Members defining SciDip</a:t>
            </a:r>
            <a:endParaRPr lang="en-HU" dirty="0"/>
          </a:p>
        </p:txBody>
      </p:sp>
      <p:pic>
        <p:nvPicPr>
          <p:cNvPr id="15" name="Picture 14" descr="A close-up of words&#10;&#10;Description automatically generated with low confidence">
            <a:extLst>
              <a:ext uri="{FF2B5EF4-FFF2-40B4-BE49-F238E27FC236}">
                <a16:creationId xmlns:a16="http://schemas.microsoft.com/office/drawing/2014/main" id="{6B7D1222-D9A1-6925-10C9-2E5D17303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1" t="13077" r="23422" b="5384"/>
          <a:stretch/>
        </p:blipFill>
        <p:spPr>
          <a:xfrm>
            <a:off x="2588095" y="1530212"/>
            <a:ext cx="7015810" cy="4534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E56215-AA48-0627-992B-C8A2FBA6629F}"/>
              </a:ext>
            </a:extLst>
          </p:cNvPr>
          <p:cNvSpPr txBox="1"/>
          <p:nvPr/>
        </p:nvSpPr>
        <p:spPr>
          <a:xfrm>
            <a:off x="7858125" y="5695950"/>
            <a:ext cx="1745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EU </a:t>
            </a:r>
            <a:r>
              <a:rPr lang="en-GB" sz="1200" i="1" dirty="0" err="1"/>
              <a:t>SciDip</a:t>
            </a:r>
            <a:r>
              <a:rPr lang="en-GB" sz="1200" i="1" dirty="0"/>
              <a:t> Survey 2023</a:t>
            </a:r>
          </a:p>
        </p:txBody>
      </p:sp>
    </p:spTree>
    <p:extLst>
      <p:ext uri="{BB962C8B-B14F-4D97-AF65-F5344CB8AC3E}">
        <p14:creationId xmlns:p14="http://schemas.microsoft.com/office/powerpoint/2010/main" val="420133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DF525-E810-BB3B-86B2-37DD45029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67A7-A083-315D-0852-1BBD61A4F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Science Diplomacy in Europe </a:t>
            </a:r>
            <a:endParaRPr lang="en-H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A2274C-C6A2-A5F1-1644-92A53A6C368F}"/>
              </a:ext>
            </a:extLst>
          </p:cNvPr>
          <p:cNvSpPr/>
          <p:nvPr/>
        </p:nvSpPr>
        <p:spPr>
          <a:xfrm>
            <a:off x="952501" y="1761386"/>
            <a:ext cx="9924624" cy="1295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                  Safeguard and promote European principles and values of research</a:t>
            </a:r>
          </a:p>
        </p:txBody>
      </p:sp>
      <p:sp>
        <p:nvSpPr>
          <p:cNvPr id="7" name="Rectangle 6" descr="Handshake">
            <a:extLst>
              <a:ext uri="{FF2B5EF4-FFF2-40B4-BE49-F238E27FC236}">
                <a16:creationId xmlns:a16="http://schemas.microsoft.com/office/drawing/2014/main" id="{7D46F179-EB6D-0515-4495-F9D2395BE497}"/>
              </a:ext>
            </a:extLst>
          </p:cNvPr>
          <p:cNvSpPr/>
          <p:nvPr/>
        </p:nvSpPr>
        <p:spPr>
          <a:xfrm>
            <a:off x="1095802" y="1804462"/>
            <a:ext cx="1209248" cy="1209248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0653A2-3160-3C03-F64B-1CFFB398AF93}"/>
              </a:ext>
            </a:extLst>
          </p:cNvPr>
          <p:cNvSpPr/>
          <p:nvPr/>
        </p:nvSpPr>
        <p:spPr>
          <a:xfrm>
            <a:off x="952501" y="3153515"/>
            <a:ext cx="9924623" cy="1295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             Deploy scientific cooperation in ‘the European neighborhood’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F70E2C-F905-CED2-C65B-FD3920DB2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02" y="3196591"/>
            <a:ext cx="1209248" cy="12092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209FAA-8A2F-7E7B-9293-4219882CBF05}"/>
              </a:ext>
            </a:extLst>
          </p:cNvPr>
          <p:cNvSpPr/>
          <p:nvPr/>
        </p:nvSpPr>
        <p:spPr>
          <a:xfrm>
            <a:off x="952501" y="4545644"/>
            <a:ext cx="9924623" cy="1295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                Mobilize science and diplomacy for the global commons</a:t>
            </a:r>
          </a:p>
          <a:p>
            <a:pPr algn="ctr"/>
            <a:endParaRPr lang="en-US" sz="2800" dirty="0"/>
          </a:p>
        </p:txBody>
      </p:sp>
      <p:sp>
        <p:nvSpPr>
          <p:cNvPr id="20" name="Rectangle 19" descr="Earth Globe Americas">
            <a:extLst>
              <a:ext uri="{FF2B5EF4-FFF2-40B4-BE49-F238E27FC236}">
                <a16:creationId xmlns:a16="http://schemas.microsoft.com/office/drawing/2014/main" id="{94809127-BF14-6995-790F-C09010ED227A}"/>
              </a:ext>
            </a:extLst>
          </p:cNvPr>
          <p:cNvSpPr/>
          <p:nvPr/>
        </p:nvSpPr>
        <p:spPr>
          <a:xfrm>
            <a:off x="1095803" y="4588720"/>
            <a:ext cx="1209247" cy="120924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481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9950C-0699-C02C-C287-C92686711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3714C-EC4B-F314-A815-19CA4D25F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Science Diplomacy in Europe </a:t>
            </a:r>
            <a:endParaRPr lang="en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DB239-29F3-5586-D0A5-F380B796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1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253FB-893F-2A38-7F7C-2DEA773A54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would like to hear from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F1241-BE7D-6CE0-377D-9B8D1DD2E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37360"/>
            <a:ext cx="6116515" cy="4242816"/>
          </a:xfrm>
        </p:spPr>
        <p:txBody>
          <a:bodyPr/>
          <a:lstStyle/>
          <a:p>
            <a:pPr algn="ctr"/>
            <a:r>
              <a:rPr lang="da-DK" sz="4400" b="0" i="0" dirty="0">
                <a:effectLst/>
                <a:latin typeface="Inter"/>
              </a:rPr>
              <a:t>Join at</a:t>
            </a:r>
          </a:p>
          <a:p>
            <a:pPr algn="ctr"/>
            <a:r>
              <a:rPr lang="da-DK" sz="4400" b="1" i="0" dirty="0">
                <a:effectLst/>
                <a:latin typeface="Inter"/>
              </a:rPr>
              <a:t>slido.com</a:t>
            </a:r>
          </a:p>
          <a:p>
            <a:pPr algn="ctr"/>
            <a:r>
              <a:rPr lang="da-DK" sz="4400" b="1" i="0" dirty="0">
                <a:effectLst/>
                <a:latin typeface="Inter"/>
              </a:rPr>
              <a:t>#1162 478</a:t>
            </a:r>
          </a:p>
          <a:p>
            <a:endParaRPr lang="en-GB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BC44D3B-A6F7-FC4E-D8A6-CD7DA1F1E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275" y="1783005"/>
            <a:ext cx="4151525" cy="41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882"/>
      </p:ext>
    </p:extLst>
  </p:cSld>
  <p:clrMapOvr>
    <a:masterClrMapping/>
  </p:clrMapOvr>
</p:sld>
</file>

<file path=ppt/theme/theme1.xml><?xml version="1.0" encoding="utf-8"?>
<a:theme xmlns:a="http://schemas.openxmlformats.org/drawingml/2006/main" name="Section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290</TotalTime>
  <Words>115</Words>
  <Application>Microsoft Office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Inter</vt:lpstr>
      <vt:lpstr>Section Theme</vt:lpstr>
      <vt:lpstr>Custom Design</vt:lpstr>
      <vt:lpstr>PowerPoint Presentation</vt:lpstr>
      <vt:lpstr>Engaging Researchers and Researcher Associations in Science Advice, Diplomacy and Science for Peace</vt:lpstr>
      <vt:lpstr>What is Science Diplomacy </vt:lpstr>
      <vt:lpstr>EU SciDip Alliance Members defining SciDip</vt:lpstr>
      <vt:lpstr>Science Diplomacy in Europe </vt:lpstr>
      <vt:lpstr>Science Diplomacy in Europe </vt:lpstr>
      <vt:lpstr>We would like to hear from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Nánási László András</dc:creator>
  <cp:lastModifiedBy>Mostafa M. Shawrav</cp:lastModifiedBy>
  <cp:revision>16</cp:revision>
  <dcterms:created xsi:type="dcterms:W3CDTF">2024-10-31T11:44:22Z</dcterms:created>
  <dcterms:modified xsi:type="dcterms:W3CDTF">2024-11-19T01:21:34Z</dcterms:modified>
</cp:coreProperties>
</file>