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ileron Ultra-Bold" charset="1" panose="00000A00000000000000"/>
      <p:regular r:id="rId16"/>
    </p:embeddedFont>
    <p:embeddedFont>
      <p:font typeface="Aileron Bold" charset="1" panose="00000800000000000000"/>
      <p:regular r:id="rId17"/>
    </p:embeddedFont>
    <p:embeddedFont>
      <p:font typeface="Aileron Heavy" charset="1" panose="00000A00000000000000"/>
      <p:regular r:id="rId18"/>
    </p:embeddedFont>
    <p:embeddedFont>
      <p:font typeface="Aileron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1542" y="7562859"/>
            <a:ext cx="3528567" cy="2005866"/>
          </a:xfrm>
          <a:custGeom>
            <a:avLst/>
            <a:gdLst/>
            <a:ahLst/>
            <a:cxnLst/>
            <a:rect r="r" b="b" t="t" l="l"/>
            <a:pathLst>
              <a:path h="2005866" w="3528567">
                <a:moveTo>
                  <a:pt x="0" y="0"/>
                </a:moveTo>
                <a:lnTo>
                  <a:pt x="3528568" y="0"/>
                </a:lnTo>
                <a:lnTo>
                  <a:pt x="3528568" y="2005866"/>
                </a:lnTo>
                <a:lnTo>
                  <a:pt x="0" y="200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22549" y="1861051"/>
            <a:ext cx="13242902" cy="2913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b="true" sz="11199">
                <a:solidFill>
                  <a:srgbClr val="F5876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State of Science Journalism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42318" y="5262134"/>
            <a:ext cx="14203363" cy="1844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799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Featuring talks from the </a:t>
            </a:r>
          </a:p>
          <a:p>
            <a:pPr algn="ctr">
              <a:lnSpc>
                <a:spcPts val="4799"/>
              </a:lnSpc>
            </a:pPr>
            <a:r>
              <a:rPr lang="en-US" sz="4799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2024 European Science </a:t>
            </a:r>
          </a:p>
          <a:p>
            <a:pPr algn="ctr">
              <a:lnSpc>
                <a:spcPts val="4799"/>
              </a:lnSpc>
            </a:pPr>
            <a:r>
              <a:rPr lang="en-US" b="true" sz="479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Journalist of the Year finalists.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278667" y="7598957"/>
            <a:ext cx="2151292" cy="32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Sponsored by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449326" y="8092868"/>
            <a:ext cx="1809974" cy="1809974"/>
          </a:xfrm>
          <a:custGeom>
            <a:avLst/>
            <a:gdLst/>
            <a:ahLst/>
            <a:cxnLst/>
            <a:rect r="r" b="b" t="t" l="l"/>
            <a:pathLst>
              <a:path h="1809974" w="1809974">
                <a:moveTo>
                  <a:pt x="0" y="0"/>
                </a:moveTo>
                <a:lnTo>
                  <a:pt x="1809974" y="0"/>
                </a:lnTo>
                <a:lnTo>
                  <a:pt x="1809974" y="1809974"/>
                </a:lnTo>
                <a:lnTo>
                  <a:pt x="0" y="1809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698509">
            <a:off x="13010005" y="-194653"/>
            <a:ext cx="7161790" cy="13961875"/>
            <a:chOff x="0" y="0"/>
            <a:chExt cx="1886233" cy="3677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86233" cy="3677202"/>
            </a:xfrm>
            <a:custGeom>
              <a:avLst/>
              <a:gdLst/>
              <a:ahLst/>
              <a:cxnLst/>
              <a:rect r="r" b="b" t="t" l="l"/>
              <a:pathLst>
                <a:path h="3677202" w="1886233">
                  <a:moveTo>
                    <a:pt x="0" y="0"/>
                  </a:moveTo>
                  <a:lnTo>
                    <a:pt x="1886233" y="0"/>
                  </a:lnTo>
                  <a:lnTo>
                    <a:pt x="1886233" y="3677202"/>
                  </a:lnTo>
                  <a:lnTo>
                    <a:pt x="0" y="3677202"/>
                  </a:lnTo>
                  <a:close/>
                </a:path>
              </a:pathLst>
            </a:custGeom>
            <a:solidFill>
              <a:srgbClr val="F5876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86233" cy="3715302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169441" y="2001958"/>
            <a:ext cx="6304442" cy="6283084"/>
            <a:chOff x="0" y="0"/>
            <a:chExt cx="812800" cy="810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0046"/>
            </a:xfrm>
            <a:custGeom>
              <a:avLst/>
              <a:gdLst/>
              <a:ahLst/>
              <a:cxnLst/>
              <a:rect r="r" b="b" t="t" l="l"/>
              <a:pathLst>
                <a:path h="810046" w="812800">
                  <a:moveTo>
                    <a:pt x="406400" y="0"/>
                  </a:moveTo>
                  <a:cubicBezTo>
                    <a:pt x="181951" y="0"/>
                    <a:pt x="0" y="181335"/>
                    <a:pt x="0" y="405023"/>
                  </a:cubicBezTo>
                  <a:cubicBezTo>
                    <a:pt x="0" y="628711"/>
                    <a:pt x="181951" y="810046"/>
                    <a:pt x="406400" y="810046"/>
                  </a:cubicBezTo>
                  <a:cubicBezTo>
                    <a:pt x="630849" y="810046"/>
                    <a:pt x="812800" y="628711"/>
                    <a:pt x="812800" y="405023"/>
                  </a:cubicBezTo>
                  <a:cubicBezTo>
                    <a:pt x="812800" y="18133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7842"/>
              <a:ext cx="660400" cy="696263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367629" y="2189478"/>
            <a:ext cx="5908068" cy="5908044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25000" r="0" b="-2500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1698509">
            <a:off x="-970250" y="-839116"/>
            <a:ext cx="2065245" cy="4530294"/>
            <a:chOff x="0" y="0"/>
            <a:chExt cx="543933" cy="11931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3933" cy="1193164"/>
            </a:xfrm>
            <a:custGeom>
              <a:avLst/>
              <a:gdLst/>
              <a:ahLst/>
              <a:cxnLst/>
              <a:rect r="r" b="b" t="t" l="l"/>
              <a:pathLst>
                <a:path h="1193164" w="543933">
                  <a:moveTo>
                    <a:pt x="0" y="0"/>
                  </a:moveTo>
                  <a:lnTo>
                    <a:pt x="543933" y="0"/>
                  </a:lnTo>
                  <a:lnTo>
                    <a:pt x="543933" y="1193164"/>
                  </a:lnTo>
                  <a:lnTo>
                    <a:pt x="0" y="1193164"/>
                  </a:lnTo>
                  <a:close/>
                </a:path>
              </a:pathLst>
            </a:custGeom>
            <a:solidFill>
              <a:srgbClr val="F5876C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543933" cy="1231264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29008" y="8097522"/>
            <a:ext cx="2643869" cy="1502946"/>
          </a:xfrm>
          <a:custGeom>
            <a:avLst/>
            <a:gdLst/>
            <a:ahLst/>
            <a:cxnLst/>
            <a:rect r="r" b="b" t="t" l="l"/>
            <a:pathLst>
              <a:path h="1502946" w="2643869">
                <a:moveTo>
                  <a:pt x="0" y="0"/>
                </a:moveTo>
                <a:lnTo>
                  <a:pt x="2643869" y="0"/>
                </a:lnTo>
                <a:lnTo>
                  <a:pt x="2643869" y="1502946"/>
                </a:lnTo>
                <a:lnTo>
                  <a:pt x="0" y="1502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461245" y="8137436"/>
            <a:ext cx="1423118" cy="1423118"/>
          </a:xfrm>
          <a:custGeom>
            <a:avLst/>
            <a:gdLst/>
            <a:ahLst/>
            <a:cxnLst/>
            <a:rect r="r" b="b" t="t" l="l"/>
            <a:pathLst>
              <a:path h="1423118" w="1423118">
                <a:moveTo>
                  <a:pt x="0" y="0"/>
                </a:moveTo>
                <a:lnTo>
                  <a:pt x="1423117" y="0"/>
                </a:lnTo>
                <a:lnTo>
                  <a:pt x="1423117" y="1423118"/>
                </a:lnTo>
                <a:lnTo>
                  <a:pt x="0" y="1423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47368" y="1162050"/>
            <a:ext cx="9273786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6599" b="true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</a:t>
            </a:r>
          </a:p>
          <a:p>
            <a:pPr algn="ctr">
              <a:lnSpc>
                <a:spcPts val="6599"/>
              </a:lnSpc>
            </a:pPr>
            <a:r>
              <a:rPr lang="en-US" sz="6599" b="true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Journalist of the Year </a:t>
            </a:r>
          </a:p>
          <a:p>
            <a:pPr algn="ctr">
              <a:lnSpc>
                <a:spcPts val="6599"/>
              </a:lnSpc>
            </a:pPr>
            <a:r>
              <a:rPr lang="en-US" b="true" sz="6599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2024 Award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50942" y="4549796"/>
            <a:ext cx="8866638" cy="223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b="true" sz="8550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Congratulations to the 3 winners!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1542" y="7562859"/>
            <a:ext cx="3528567" cy="2005866"/>
          </a:xfrm>
          <a:custGeom>
            <a:avLst/>
            <a:gdLst/>
            <a:ahLst/>
            <a:cxnLst/>
            <a:rect r="r" b="b" t="t" l="l"/>
            <a:pathLst>
              <a:path h="2005866" w="3528567">
                <a:moveTo>
                  <a:pt x="0" y="0"/>
                </a:moveTo>
                <a:lnTo>
                  <a:pt x="3528568" y="0"/>
                </a:lnTo>
                <a:lnTo>
                  <a:pt x="3528568" y="2005866"/>
                </a:lnTo>
                <a:lnTo>
                  <a:pt x="0" y="200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88552" y="1448235"/>
            <a:ext cx="14110897" cy="4159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b="true" sz="10779">
                <a:solidFill>
                  <a:srgbClr val="F5876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European Science Journalist of the Year 2024 Award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42318" y="6013044"/>
            <a:ext cx="1420336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799" b="true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Recognising excellence and innovation </a:t>
            </a:r>
          </a:p>
          <a:p>
            <a:pPr algn="ctr">
              <a:lnSpc>
                <a:spcPts val="4799"/>
              </a:lnSpc>
            </a:pPr>
            <a:r>
              <a:rPr lang="en-US" b="true" sz="4799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in science writing.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278667" y="7598957"/>
            <a:ext cx="2151292" cy="32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Sponsored by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449326" y="8092868"/>
            <a:ext cx="1809974" cy="1809974"/>
          </a:xfrm>
          <a:custGeom>
            <a:avLst/>
            <a:gdLst/>
            <a:ahLst/>
            <a:cxnLst/>
            <a:rect r="r" b="b" t="t" l="l"/>
            <a:pathLst>
              <a:path h="1809974" w="1809974">
                <a:moveTo>
                  <a:pt x="0" y="0"/>
                </a:moveTo>
                <a:lnTo>
                  <a:pt x="1809974" y="0"/>
                </a:lnTo>
                <a:lnTo>
                  <a:pt x="1809974" y="1809974"/>
                </a:lnTo>
                <a:lnTo>
                  <a:pt x="0" y="1809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876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900273">
            <a:off x="-626172" y="-290744"/>
            <a:ext cx="14028016" cy="11073606"/>
            <a:chOff x="0" y="0"/>
            <a:chExt cx="3694621" cy="29165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94621" cy="2916505"/>
            </a:xfrm>
            <a:custGeom>
              <a:avLst/>
              <a:gdLst/>
              <a:ahLst/>
              <a:cxnLst/>
              <a:rect r="r" b="b" t="t" l="l"/>
              <a:pathLst>
                <a:path h="2916505" w="3694621">
                  <a:moveTo>
                    <a:pt x="0" y="0"/>
                  </a:moveTo>
                  <a:lnTo>
                    <a:pt x="3694621" y="0"/>
                  </a:lnTo>
                  <a:lnTo>
                    <a:pt x="3694621" y="2916505"/>
                  </a:lnTo>
                  <a:lnTo>
                    <a:pt x="0" y="2916505"/>
                  </a:lnTo>
                  <a:close/>
                </a:path>
              </a:pathLst>
            </a:custGeom>
            <a:solidFill>
              <a:srgbClr val="48329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94621" cy="2954605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63492" y="1903095"/>
            <a:ext cx="6448687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40"/>
              </a:lnSpc>
            </a:pPr>
            <a:r>
              <a:rPr lang="en-US" sz="8040" b="true">
                <a:solidFill>
                  <a:srgbClr val="F5876C"/>
                </a:solidFill>
                <a:latin typeface="Aileron Bold"/>
                <a:ea typeface="Aileron Bold"/>
                <a:cs typeface="Aileron Bold"/>
                <a:sym typeface="Aileron Bold"/>
              </a:rPr>
              <a:t>The finalists: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63492" y="3603855"/>
            <a:ext cx="4836706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Stéphane Horel, </a:t>
            </a:r>
          </a:p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France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90076" y="832041"/>
            <a:ext cx="4577182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Journalist of the Year 2024 Award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766907" y="8269930"/>
            <a:ext cx="2561024" cy="1455852"/>
          </a:xfrm>
          <a:custGeom>
            <a:avLst/>
            <a:gdLst/>
            <a:ahLst/>
            <a:cxnLst/>
            <a:rect r="r" b="b" t="t" l="l"/>
            <a:pathLst>
              <a:path h="1455852" w="2561024">
                <a:moveTo>
                  <a:pt x="0" y="0"/>
                </a:moveTo>
                <a:lnTo>
                  <a:pt x="2561024" y="0"/>
                </a:lnTo>
                <a:lnTo>
                  <a:pt x="2561024" y="1455851"/>
                </a:lnTo>
                <a:lnTo>
                  <a:pt x="0" y="145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278667" y="7598957"/>
            <a:ext cx="2151292" cy="32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40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Sponsored by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449326" y="8092868"/>
            <a:ext cx="1809974" cy="1809974"/>
          </a:xfrm>
          <a:custGeom>
            <a:avLst/>
            <a:gdLst/>
            <a:ahLst/>
            <a:cxnLst/>
            <a:rect r="r" b="b" t="t" l="l"/>
            <a:pathLst>
              <a:path h="1809974" w="1809974">
                <a:moveTo>
                  <a:pt x="0" y="0"/>
                </a:moveTo>
                <a:lnTo>
                  <a:pt x="1809974" y="0"/>
                </a:lnTo>
                <a:lnTo>
                  <a:pt x="1809974" y="1809974"/>
                </a:lnTo>
                <a:lnTo>
                  <a:pt x="0" y="1809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63492" y="5289938"/>
            <a:ext cx="4836706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Tim Kalvelage, </a:t>
            </a:r>
            <a:r>
              <a:rPr lang="en-US" sz="48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Germany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63492" y="6973958"/>
            <a:ext cx="4477016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Dora Kršul, </a:t>
            </a:r>
            <a:r>
              <a:rPr lang="en-US" sz="48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Croatia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8" r="0" b="-1819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39125"/>
            <a:chOff x="0" y="0"/>
            <a:chExt cx="11412181" cy="5793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12181" cy="5793155"/>
            </a:xfrm>
            <a:custGeom>
              <a:avLst/>
              <a:gdLst/>
              <a:ahLst/>
              <a:cxnLst/>
              <a:rect r="r" b="b" t="t" l="l"/>
              <a:pathLst>
                <a:path h="5793155" w="11412181">
                  <a:moveTo>
                    <a:pt x="0" y="0"/>
                  </a:moveTo>
                  <a:lnTo>
                    <a:pt x="0" y="5793155"/>
                  </a:lnTo>
                  <a:lnTo>
                    <a:pt x="11412181" y="5793155"/>
                  </a:lnTo>
                  <a:lnTo>
                    <a:pt x="11412181" y="0"/>
                  </a:lnTo>
                  <a:lnTo>
                    <a:pt x="0" y="0"/>
                  </a:lnTo>
                  <a:close/>
                  <a:moveTo>
                    <a:pt x="11351221" y="5732195"/>
                  </a:moveTo>
                  <a:lnTo>
                    <a:pt x="59690" y="5732195"/>
                  </a:lnTo>
                  <a:lnTo>
                    <a:pt x="59690" y="59690"/>
                  </a:lnTo>
                  <a:lnTo>
                    <a:pt x="11351221" y="59690"/>
                  </a:lnTo>
                  <a:lnTo>
                    <a:pt x="11351221" y="573219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468981" y="8566096"/>
            <a:ext cx="4808018" cy="1720904"/>
            <a:chOff x="0" y="0"/>
            <a:chExt cx="1794287" cy="6422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4286" cy="642218"/>
            </a:xfrm>
            <a:custGeom>
              <a:avLst/>
              <a:gdLst/>
              <a:ahLst/>
              <a:cxnLst/>
              <a:rect r="r" b="b" t="t" l="l"/>
              <a:pathLst>
                <a:path h="642218" w="1794286">
                  <a:moveTo>
                    <a:pt x="0" y="0"/>
                  </a:moveTo>
                  <a:lnTo>
                    <a:pt x="1794286" y="0"/>
                  </a:lnTo>
                  <a:lnTo>
                    <a:pt x="1794286" y="642218"/>
                  </a:lnTo>
                  <a:lnTo>
                    <a:pt x="0" y="642218"/>
                  </a:lnTo>
                  <a:close/>
                </a:path>
              </a:pathLst>
            </a:custGeom>
            <a:solidFill>
              <a:srgbClr val="483291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923" y="8856078"/>
            <a:ext cx="2298648" cy="1306700"/>
          </a:xfrm>
          <a:custGeom>
            <a:avLst/>
            <a:gdLst/>
            <a:ahLst/>
            <a:cxnLst/>
            <a:rect r="r" b="b" t="t" l="l"/>
            <a:pathLst>
              <a:path h="1306700" w="2298648">
                <a:moveTo>
                  <a:pt x="0" y="0"/>
                </a:moveTo>
                <a:lnTo>
                  <a:pt x="2298648" y="0"/>
                </a:lnTo>
                <a:lnTo>
                  <a:pt x="2298648" y="1306700"/>
                </a:lnTo>
                <a:lnTo>
                  <a:pt x="0" y="130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45416" y="8772918"/>
            <a:ext cx="1389860" cy="1389860"/>
          </a:xfrm>
          <a:custGeom>
            <a:avLst/>
            <a:gdLst/>
            <a:ahLst/>
            <a:cxnLst/>
            <a:rect r="r" b="b" t="t" l="l"/>
            <a:pathLst>
              <a:path h="1389860" w="1389860">
                <a:moveTo>
                  <a:pt x="0" y="0"/>
                </a:moveTo>
                <a:lnTo>
                  <a:pt x="1389861" y="0"/>
                </a:lnTo>
                <a:lnTo>
                  <a:pt x="1389861" y="1389860"/>
                </a:lnTo>
                <a:lnTo>
                  <a:pt x="0" y="138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7435" y="1591838"/>
            <a:ext cx="15676272" cy="20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Journalist of the Year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2024 Award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6247" y="4417517"/>
            <a:ext cx="8492634" cy="222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9"/>
              </a:lnSpc>
            </a:pPr>
            <a:r>
              <a:rPr lang="en-US" sz="85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Who has won </a:t>
            </a:r>
          </a:p>
          <a:p>
            <a:pPr algn="l">
              <a:lnSpc>
                <a:spcPts val="8599"/>
              </a:lnSpc>
            </a:pPr>
            <a:r>
              <a:rPr lang="en-US" sz="85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3rd prize</a:t>
            </a:r>
            <a:r>
              <a:rPr lang="en-US" sz="85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698509">
            <a:off x="13010005" y="-194653"/>
            <a:ext cx="7161790" cy="13961875"/>
            <a:chOff x="0" y="0"/>
            <a:chExt cx="1886233" cy="3677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86233" cy="3677202"/>
            </a:xfrm>
            <a:custGeom>
              <a:avLst/>
              <a:gdLst/>
              <a:ahLst/>
              <a:cxnLst/>
              <a:rect r="r" b="b" t="t" l="l"/>
              <a:pathLst>
                <a:path h="3677202" w="1886233">
                  <a:moveTo>
                    <a:pt x="0" y="0"/>
                  </a:moveTo>
                  <a:lnTo>
                    <a:pt x="1886233" y="0"/>
                  </a:lnTo>
                  <a:lnTo>
                    <a:pt x="1886233" y="3677202"/>
                  </a:lnTo>
                  <a:lnTo>
                    <a:pt x="0" y="3677202"/>
                  </a:lnTo>
                  <a:close/>
                </a:path>
              </a:pathLst>
            </a:custGeom>
            <a:solidFill>
              <a:srgbClr val="F5876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86233" cy="3715302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38894" y="2001958"/>
            <a:ext cx="6934990" cy="6911496"/>
            <a:chOff x="0" y="0"/>
            <a:chExt cx="812800" cy="810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0046"/>
            </a:xfrm>
            <a:custGeom>
              <a:avLst/>
              <a:gdLst/>
              <a:ahLst/>
              <a:cxnLst/>
              <a:rect r="r" b="b" t="t" l="l"/>
              <a:pathLst>
                <a:path h="810046" w="812800">
                  <a:moveTo>
                    <a:pt x="406400" y="0"/>
                  </a:moveTo>
                  <a:cubicBezTo>
                    <a:pt x="181951" y="0"/>
                    <a:pt x="0" y="181335"/>
                    <a:pt x="0" y="405023"/>
                  </a:cubicBezTo>
                  <a:cubicBezTo>
                    <a:pt x="0" y="628711"/>
                    <a:pt x="181951" y="810046"/>
                    <a:pt x="406400" y="810046"/>
                  </a:cubicBezTo>
                  <a:cubicBezTo>
                    <a:pt x="630849" y="810046"/>
                    <a:pt x="812800" y="628711"/>
                    <a:pt x="812800" y="405023"/>
                  </a:cubicBezTo>
                  <a:cubicBezTo>
                    <a:pt x="812800" y="18133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7842"/>
              <a:ext cx="660400" cy="696263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720989" y="2172319"/>
            <a:ext cx="6570799" cy="657077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351" t="0" r="-3046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55788" y="8226439"/>
            <a:ext cx="2417088" cy="1374029"/>
          </a:xfrm>
          <a:custGeom>
            <a:avLst/>
            <a:gdLst/>
            <a:ahLst/>
            <a:cxnLst/>
            <a:rect r="r" b="b" t="t" l="l"/>
            <a:pathLst>
              <a:path h="1374029" w="2417088">
                <a:moveTo>
                  <a:pt x="0" y="0"/>
                </a:moveTo>
                <a:lnTo>
                  <a:pt x="2417089" y="0"/>
                </a:lnTo>
                <a:lnTo>
                  <a:pt x="2417089" y="1374029"/>
                </a:lnTo>
                <a:lnTo>
                  <a:pt x="0" y="137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45724" y="8285042"/>
            <a:ext cx="1315426" cy="1315426"/>
          </a:xfrm>
          <a:custGeom>
            <a:avLst/>
            <a:gdLst/>
            <a:ahLst/>
            <a:cxnLst/>
            <a:rect r="r" b="b" t="t" l="l"/>
            <a:pathLst>
              <a:path h="1315426" w="1315426">
                <a:moveTo>
                  <a:pt x="0" y="0"/>
                </a:moveTo>
                <a:lnTo>
                  <a:pt x="1315426" y="0"/>
                </a:lnTo>
                <a:lnTo>
                  <a:pt x="1315426" y="1315426"/>
                </a:lnTo>
                <a:lnTo>
                  <a:pt x="0" y="1315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55788" y="801688"/>
            <a:ext cx="13211083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b="true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Journalist of the Year 2024 Award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5788" y="1950135"/>
            <a:ext cx="8263431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Runner up: </a:t>
            </a:r>
          </a:p>
          <a:p>
            <a:pPr algn="l">
              <a:lnSpc>
                <a:spcPts val="8000"/>
              </a:lnSpc>
            </a:pPr>
            <a:r>
              <a:rPr lang="en-US" sz="8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3rd prize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5788" y="4705132"/>
            <a:ext cx="9692289" cy="2798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99"/>
              </a:lnSpc>
            </a:pPr>
            <a:r>
              <a:rPr lang="en-US" sz="107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Dora Kršul, </a:t>
            </a:r>
            <a:r>
              <a:rPr lang="en-US" sz="107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Croatia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771" b="-2180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39125"/>
            <a:chOff x="0" y="0"/>
            <a:chExt cx="11412181" cy="5793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12181" cy="5793155"/>
            </a:xfrm>
            <a:custGeom>
              <a:avLst/>
              <a:gdLst/>
              <a:ahLst/>
              <a:cxnLst/>
              <a:rect r="r" b="b" t="t" l="l"/>
              <a:pathLst>
                <a:path h="5793155" w="11412181">
                  <a:moveTo>
                    <a:pt x="0" y="0"/>
                  </a:moveTo>
                  <a:lnTo>
                    <a:pt x="0" y="5793155"/>
                  </a:lnTo>
                  <a:lnTo>
                    <a:pt x="11412181" y="5793155"/>
                  </a:lnTo>
                  <a:lnTo>
                    <a:pt x="11412181" y="0"/>
                  </a:lnTo>
                  <a:lnTo>
                    <a:pt x="0" y="0"/>
                  </a:lnTo>
                  <a:close/>
                  <a:moveTo>
                    <a:pt x="11351221" y="5732195"/>
                  </a:moveTo>
                  <a:lnTo>
                    <a:pt x="59690" y="5732195"/>
                  </a:lnTo>
                  <a:lnTo>
                    <a:pt x="59690" y="59690"/>
                  </a:lnTo>
                  <a:lnTo>
                    <a:pt x="11351221" y="59690"/>
                  </a:lnTo>
                  <a:lnTo>
                    <a:pt x="11351221" y="573219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47435" y="1591838"/>
            <a:ext cx="15676272" cy="20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Journalist of the Year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2024 Award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6247" y="4603918"/>
            <a:ext cx="8492634" cy="222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9"/>
              </a:lnSpc>
            </a:pPr>
            <a:r>
              <a:rPr lang="en-US" sz="85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Who has won 2nd prize?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468981" y="8566096"/>
            <a:ext cx="4808018" cy="1720904"/>
            <a:chOff x="0" y="0"/>
            <a:chExt cx="1794287" cy="64221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94286" cy="642218"/>
            </a:xfrm>
            <a:custGeom>
              <a:avLst/>
              <a:gdLst/>
              <a:ahLst/>
              <a:cxnLst/>
              <a:rect r="r" b="b" t="t" l="l"/>
              <a:pathLst>
                <a:path h="642218" w="1794286">
                  <a:moveTo>
                    <a:pt x="0" y="0"/>
                  </a:moveTo>
                  <a:lnTo>
                    <a:pt x="1794286" y="0"/>
                  </a:lnTo>
                  <a:lnTo>
                    <a:pt x="1794286" y="642218"/>
                  </a:lnTo>
                  <a:lnTo>
                    <a:pt x="0" y="642218"/>
                  </a:lnTo>
                  <a:close/>
                </a:path>
              </a:pathLst>
            </a:custGeom>
            <a:solidFill>
              <a:srgbClr val="48329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66923" y="8856078"/>
            <a:ext cx="2298648" cy="1306700"/>
          </a:xfrm>
          <a:custGeom>
            <a:avLst/>
            <a:gdLst/>
            <a:ahLst/>
            <a:cxnLst/>
            <a:rect r="r" b="b" t="t" l="l"/>
            <a:pathLst>
              <a:path h="1306700" w="2298648">
                <a:moveTo>
                  <a:pt x="0" y="0"/>
                </a:moveTo>
                <a:lnTo>
                  <a:pt x="2298648" y="0"/>
                </a:lnTo>
                <a:lnTo>
                  <a:pt x="2298648" y="1306700"/>
                </a:lnTo>
                <a:lnTo>
                  <a:pt x="0" y="130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45416" y="8772918"/>
            <a:ext cx="1389860" cy="1389860"/>
          </a:xfrm>
          <a:custGeom>
            <a:avLst/>
            <a:gdLst/>
            <a:ahLst/>
            <a:cxnLst/>
            <a:rect r="r" b="b" t="t" l="l"/>
            <a:pathLst>
              <a:path h="1389860" w="1389860">
                <a:moveTo>
                  <a:pt x="0" y="0"/>
                </a:moveTo>
                <a:lnTo>
                  <a:pt x="1389861" y="0"/>
                </a:lnTo>
                <a:lnTo>
                  <a:pt x="1389861" y="1389860"/>
                </a:lnTo>
                <a:lnTo>
                  <a:pt x="0" y="138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698509">
            <a:off x="13010005" y="-194653"/>
            <a:ext cx="7161790" cy="13961875"/>
            <a:chOff x="0" y="0"/>
            <a:chExt cx="1886233" cy="3677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86233" cy="3677202"/>
            </a:xfrm>
            <a:custGeom>
              <a:avLst/>
              <a:gdLst/>
              <a:ahLst/>
              <a:cxnLst/>
              <a:rect r="r" b="b" t="t" l="l"/>
              <a:pathLst>
                <a:path h="3677202" w="1886233">
                  <a:moveTo>
                    <a:pt x="0" y="0"/>
                  </a:moveTo>
                  <a:lnTo>
                    <a:pt x="1886233" y="0"/>
                  </a:lnTo>
                  <a:lnTo>
                    <a:pt x="1886233" y="3677202"/>
                  </a:lnTo>
                  <a:lnTo>
                    <a:pt x="0" y="3677202"/>
                  </a:lnTo>
                  <a:close/>
                </a:path>
              </a:pathLst>
            </a:custGeom>
            <a:solidFill>
              <a:srgbClr val="F5876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86233" cy="3715302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38894" y="2001958"/>
            <a:ext cx="6934990" cy="6911496"/>
            <a:chOff x="0" y="0"/>
            <a:chExt cx="812800" cy="810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0046"/>
            </a:xfrm>
            <a:custGeom>
              <a:avLst/>
              <a:gdLst/>
              <a:ahLst/>
              <a:cxnLst/>
              <a:rect r="r" b="b" t="t" l="l"/>
              <a:pathLst>
                <a:path h="810046" w="812800">
                  <a:moveTo>
                    <a:pt x="406400" y="0"/>
                  </a:moveTo>
                  <a:cubicBezTo>
                    <a:pt x="181951" y="0"/>
                    <a:pt x="0" y="181335"/>
                    <a:pt x="0" y="405023"/>
                  </a:cubicBezTo>
                  <a:cubicBezTo>
                    <a:pt x="0" y="628711"/>
                    <a:pt x="181951" y="810046"/>
                    <a:pt x="406400" y="810046"/>
                  </a:cubicBezTo>
                  <a:cubicBezTo>
                    <a:pt x="630849" y="810046"/>
                    <a:pt x="812800" y="628711"/>
                    <a:pt x="812800" y="405023"/>
                  </a:cubicBezTo>
                  <a:cubicBezTo>
                    <a:pt x="812800" y="18133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7842"/>
              <a:ext cx="660400" cy="696263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720989" y="2172319"/>
            <a:ext cx="6570799" cy="657077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747" r="0" b="-49346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55788" y="8226439"/>
            <a:ext cx="2417088" cy="1374029"/>
          </a:xfrm>
          <a:custGeom>
            <a:avLst/>
            <a:gdLst/>
            <a:ahLst/>
            <a:cxnLst/>
            <a:rect r="r" b="b" t="t" l="l"/>
            <a:pathLst>
              <a:path h="1374029" w="2417088">
                <a:moveTo>
                  <a:pt x="0" y="0"/>
                </a:moveTo>
                <a:lnTo>
                  <a:pt x="2417089" y="0"/>
                </a:lnTo>
                <a:lnTo>
                  <a:pt x="2417089" y="1374029"/>
                </a:lnTo>
                <a:lnTo>
                  <a:pt x="0" y="137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45724" y="8285042"/>
            <a:ext cx="1315426" cy="1315426"/>
          </a:xfrm>
          <a:custGeom>
            <a:avLst/>
            <a:gdLst/>
            <a:ahLst/>
            <a:cxnLst/>
            <a:rect r="r" b="b" t="t" l="l"/>
            <a:pathLst>
              <a:path h="1315426" w="1315426">
                <a:moveTo>
                  <a:pt x="0" y="0"/>
                </a:moveTo>
                <a:lnTo>
                  <a:pt x="1315426" y="0"/>
                </a:lnTo>
                <a:lnTo>
                  <a:pt x="1315426" y="1315426"/>
                </a:lnTo>
                <a:lnTo>
                  <a:pt x="0" y="1315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55788" y="801688"/>
            <a:ext cx="13211083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b="true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Journalist of the Year 2024 Award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8051" y="1933002"/>
            <a:ext cx="8006197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Runner up:</a:t>
            </a:r>
          </a:p>
          <a:p>
            <a:pPr algn="l">
              <a:lnSpc>
                <a:spcPts val="8000"/>
              </a:lnSpc>
            </a:pPr>
            <a:r>
              <a:rPr lang="en-US" sz="8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2nd</a:t>
            </a:r>
            <a:r>
              <a:rPr lang="en-US" sz="8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 prize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5788" y="4660328"/>
            <a:ext cx="10065201" cy="2702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103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Tim Kalvelage, </a:t>
            </a:r>
            <a:r>
              <a:rPr lang="en-US" sz="103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Germany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0869" r="0" b="-3680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39125"/>
            <a:chOff x="0" y="0"/>
            <a:chExt cx="11412181" cy="57931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12181" cy="5793155"/>
            </a:xfrm>
            <a:custGeom>
              <a:avLst/>
              <a:gdLst/>
              <a:ahLst/>
              <a:cxnLst/>
              <a:rect r="r" b="b" t="t" l="l"/>
              <a:pathLst>
                <a:path h="5793155" w="11412181">
                  <a:moveTo>
                    <a:pt x="0" y="0"/>
                  </a:moveTo>
                  <a:lnTo>
                    <a:pt x="0" y="5793155"/>
                  </a:lnTo>
                  <a:lnTo>
                    <a:pt x="11412181" y="5793155"/>
                  </a:lnTo>
                  <a:lnTo>
                    <a:pt x="11412181" y="0"/>
                  </a:lnTo>
                  <a:lnTo>
                    <a:pt x="0" y="0"/>
                  </a:lnTo>
                  <a:close/>
                  <a:moveTo>
                    <a:pt x="11351221" y="5732195"/>
                  </a:moveTo>
                  <a:lnTo>
                    <a:pt x="59690" y="5732195"/>
                  </a:lnTo>
                  <a:lnTo>
                    <a:pt x="59690" y="59690"/>
                  </a:lnTo>
                  <a:lnTo>
                    <a:pt x="11351221" y="59690"/>
                  </a:lnTo>
                  <a:lnTo>
                    <a:pt x="11351221" y="573219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479982" y="8566096"/>
            <a:ext cx="4808018" cy="1720904"/>
            <a:chOff x="0" y="0"/>
            <a:chExt cx="1794287" cy="6422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4286" cy="642218"/>
            </a:xfrm>
            <a:custGeom>
              <a:avLst/>
              <a:gdLst/>
              <a:ahLst/>
              <a:cxnLst/>
              <a:rect r="r" b="b" t="t" l="l"/>
              <a:pathLst>
                <a:path h="642218" w="1794286">
                  <a:moveTo>
                    <a:pt x="0" y="0"/>
                  </a:moveTo>
                  <a:lnTo>
                    <a:pt x="1794286" y="0"/>
                  </a:lnTo>
                  <a:lnTo>
                    <a:pt x="1794286" y="642218"/>
                  </a:lnTo>
                  <a:lnTo>
                    <a:pt x="0" y="642218"/>
                  </a:lnTo>
                  <a:close/>
                </a:path>
              </a:pathLst>
            </a:custGeom>
            <a:solidFill>
              <a:srgbClr val="483291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848774" y="8856078"/>
            <a:ext cx="2298648" cy="1306700"/>
          </a:xfrm>
          <a:custGeom>
            <a:avLst/>
            <a:gdLst/>
            <a:ahLst/>
            <a:cxnLst/>
            <a:rect r="r" b="b" t="t" l="l"/>
            <a:pathLst>
              <a:path h="1306700" w="2298648">
                <a:moveTo>
                  <a:pt x="0" y="0"/>
                </a:moveTo>
                <a:lnTo>
                  <a:pt x="2298648" y="0"/>
                </a:lnTo>
                <a:lnTo>
                  <a:pt x="2298648" y="1306700"/>
                </a:lnTo>
                <a:lnTo>
                  <a:pt x="0" y="130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64370" y="8772918"/>
            <a:ext cx="1389860" cy="1389860"/>
          </a:xfrm>
          <a:custGeom>
            <a:avLst/>
            <a:gdLst/>
            <a:ahLst/>
            <a:cxnLst/>
            <a:rect r="r" b="b" t="t" l="l"/>
            <a:pathLst>
              <a:path h="1389860" w="1389860">
                <a:moveTo>
                  <a:pt x="0" y="0"/>
                </a:moveTo>
                <a:lnTo>
                  <a:pt x="1389860" y="0"/>
                </a:lnTo>
                <a:lnTo>
                  <a:pt x="1389860" y="1389860"/>
                </a:lnTo>
                <a:lnTo>
                  <a:pt x="0" y="138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7435" y="1591838"/>
            <a:ext cx="15676272" cy="200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Journalist of the Year </a:t>
            </a:r>
          </a:p>
          <a:p>
            <a:pPr algn="l">
              <a:lnSpc>
                <a:spcPts val="5265"/>
              </a:lnSpc>
            </a:pPr>
            <a:r>
              <a:rPr lang="en-US" sz="45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2024 Award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6247" y="4455617"/>
            <a:ext cx="9051838" cy="286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1000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Announcing the winner!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32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698509">
            <a:off x="13010005" y="-194653"/>
            <a:ext cx="7161790" cy="13961875"/>
            <a:chOff x="0" y="0"/>
            <a:chExt cx="1886233" cy="3677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86233" cy="3677202"/>
            </a:xfrm>
            <a:custGeom>
              <a:avLst/>
              <a:gdLst/>
              <a:ahLst/>
              <a:cxnLst/>
              <a:rect r="r" b="b" t="t" l="l"/>
              <a:pathLst>
                <a:path h="3677202" w="1886233">
                  <a:moveTo>
                    <a:pt x="0" y="0"/>
                  </a:moveTo>
                  <a:lnTo>
                    <a:pt x="1886233" y="0"/>
                  </a:lnTo>
                  <a:lnTo>
                    <a:pt x="1886233" y="3677202"/>
                  </a:lnTo>
                  <a:lnTo>
                    <a:pt x="0" y="3677202"/>
                  </a:lnTo>
                  <a:close/>
                </a:path>
              </a:pathLst>
            </a:custGeom>
            <a:solidFill>
              <a:srgbClr val="F5876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86233" cy="3715302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094925" y="2001958"/>
            <a:ext cx="6934990" cy="6911496"/>
            <a:chOff x="0" y="0"/>
            <a:chExt cx="812800" cy="8100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0046"/>
            </a:xfrm>
            <a:custGeom>
              <a:avLst/>
              <a:gdLst/>
              <a:ahLst/>
              <a:cxnLst/>
              <a:rect r="r" b="b" t="t" l="l"/>
              <a:pathLst>
                <a:path h="810046" w="812800">
                  <a:moveTo>
                    <a:pt x="406400" y="0"/>
                  </a:moveTo>
                  <a:cubicBezTo>
                    <a:pt x="181951" y="0"/>
                    <a:pt x="0" y="181335"/>
                    <a:pt x="0" y="405023"/>
                  </a:cubicBezTo>
                  <a:cubicBezTo>
                    <a:pt x="0" y="628711"/>
                    <a:pt x="181951" y="810046"/>
                    <a:pt x="406400" y="810046"/>
                  </a:cubicBezTo>
                  <a:cubicBezTo>
                    <a:pt x="630849" y="810046"/>
                    <a:pt x="812800" y="628711"/>
                    <a:pt x="812800" y="405023"/>
                  </a:cubicBezTo>
                  <a:cubicBezTo>
                    <a:pt x="812800" y="18133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7842"/>
              <a:ext cx="660400" cy="696263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688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77020" y="2172319"/>
            <a:ext cx="6570799" cy="657077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7720" r="0" b="-772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55788" y="8226439"/>
            <a:ext cx="2417088" cy="1374029"/>
          </a:xfrm>
          <a:custGeom>
            <a:avLst/>
            <a:gdLst/>
            <a:ahLst/>
            <a:cxnLst/>
            <a:rect r="r" b="b" t="t" l="l"/>
            <a:pathLst>
              <a:path h="1374029" w="2417088">
                <a:moveTo>
                  <a:pt x="0" y="0"/>
                </a:moveTo>
                <a:lnTo>
                  <a:pt x="2417089" y="0"/>
                </a:lnTo>
                <a:lnTo>
                  <a:pt x="2417089" y="1374029"/>
                </a:lnTo>
                <a:lnTo>
                  <a:pt x="0" y="1374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45724" y="8285042"/>
            <a:ext cx="1315426" cy="1315426"/>
          </a:xfrm>
          <a:custGeom>
            <a:avLst/>
            <a:gdLst/>
            <a:ahLst/>
            <a:cxnLst/>
            <a:rect r="r" b="b" t="t" l="l"/>
            <a:pathLst>
              <a:path h="1315426" w="1315426">
                <a:moveTo>
                  <a:pt x="0" y="0"/>
                </a:moveTo>
                <a:lnTo>
                  <a:pt x="1315426" y="0"/>
                </a:lnTo>
                <a:lnTo>
                  <a:pt x="1315426" y="1315426"/>
                </a:lnTo>
                <a:lnTo>
                  <a:pt x="0" y="1315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55788" y="950317"/>
            <a:ext cx="13211083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 b="true">
                <a:solidFill>
                  <a:srgbClr val="F5876C"/>
                </a:solidFill>
                <a:latin typeface="Aileron Heavy"/>
                <a:ea typeface="Aileron Heavy"/>
                <a:cs typeface="Aileron Heavy"/>
                <a:sym typeface="Aileron Heavy"/>
              </a:rPr>
              <a:t>European Science Journalist of the Year 2024 Award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5788" y="2353294"/>
            <a:ext cx="8263431" cy="1214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99"/>
              </a:lnSpc>
            </a:pPr>
            <a:r>
              <a:rPr lang="en-US" sz="91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Winner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5788" y="4243586"/>
            <a:ext cx="10900833" cy="2618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10099" b="true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Stéphane Horel, </a:t>
            </a:r>
            <a:r>
              <a:rPr lang="en-US" sz="100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France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DAFvpP73wLo</dc:identifier>
  <dcterms:modified xsi:type="dcterms:W3CDTF">2011-08-01T06:04:30Z</dcterms:modified>
  <cp:revision>1</cp:revision>
  <dc:title>ESJY Award Slides</dc:title>
</cp:coreProperties>
</file>